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7" r:id="rId2"/>
    <p:sldId id="294" r:id="rId3"/>
    <p:sldId id="295" r:id="rId4"/>
    <p:sldId id="286" r:id="rId5"/>
    <p:sldId id="302" r:id="rId6"/>
    <p:sldId id="293" r:id="rId7"/>
    <p:sldId id="290" r:id="rId8"/>
    <p:sldId id="291" r:id="rId9"/>
    <p:sldId id="292" r:id="rId10"/>
    <p:sldId id="303" r:id="rId11"/>
    <p:sldId id="285" r:id="rId12"/>
    <p:sldId id="304" r:id="rId13"/>
    <p:sldId id="307" r:id="rId14"/>
    <p:sldId id="308" r:id="rId15"/>
    <p:sldId id="305" r:id="rId16"/>
    <p:sldId id="278" r:id="rId17"/>
    <p:sldId id="297" r:id="rId18"/>
    <p:sldId id="298" r:id="rId19"/>
    <p:sldId id="299" r:id="rId20"/>
    <p:sldId id="301" r:id="rId21"/>
    <p:sldId id="277" r:id="rId22"/>
    <p:sldId id="269" r:id="rId23"/>
    <p:sldId id="312" r:id="rId24"/>
    <p:sldId id="270" r:id="rId25"/>
    <p:sldId id="271" r:id="rId26"/>
    <p:sldId id="310" r:id="rId27"/>
    <p:sldId id="273" r:id="rId28"/>
    <p:sldId id="311" r:id="rId29"/>
    <p:sldId id="296" r:id="rId30"/>
    <p:sldId id="306" r:id="rId31"/>
    <p:sldId id="279" r:id="rId32"/>
    <p:sldId id="313" r:id="rId33"/>
    <p:sldId id="316" r:id="rId34"/>
    <p:sldId id="314" r:id="rId35"/>
    <p:sldId id="315" r:id="rId36"/>
    <p:sldId id="280" r:id="rId37"/>
    <p:sldId id="318" r:id="rId38"/>
    <p:sldId id="320" r:id="rId39"/>
    <p:sldId id="319" r:id="rId40"/>
    <p:sldId id="317" r:id="rId41"/>
    <p:sldId id="323" r:id="rId42"/>
    <p:sldId id="324" r:id="rId43"/>
    <p:sldId id="321" r:id="rId44"/>
    <p:sldId id="32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5" y="0"/>
            <a:ext cx="2971800" cy="458788"/>
          </a:xfrm>
          <a:prstGeom prst="rect">
            <a:avLst/>
          </a:prstGeom>
        </p:spPr>
        <p:txBody>
          <a:bodyPr vert="horz" lIns="91440" tIns="45720" rIns="91440" bIns="45720" rtlCol="0"/>
          <a:lstStyle>
            <a:lvl1pPr algn="r">
              <a:defRPr sz="1200"/>
            </a:lvl1pPr>
          </a:lstStyle>
          <a:p>
            <a:fld id="{8C05A39F-A7FF-4F2B-B4FB-F3F0E190C86A}" type="datetimeFigureOut">
              <a:rPr lang="en-AU" smtClean="0"/>
              <a:pPr/>
              <a:t>18/09/2015</a:t>
            </a:fld>
            <a:endParaRPr lang="en-AU"/>
          </a:p>
        </p:txBody>
      </p:sp>
      <p:sp>
        <p:nvSpPr>
          <p:cNvPr id="4" name="Footer Placeholder 3"/>
          <p:cNvSpPr>
            <a:spLocks noGrp="1"/>
          </p:cNvSpPr>
          <p:nvPr>
            <p:ph type="ftr" sz="quarter" idx="2"/>
          </p:nvPr>
        </p:nvSpPr>
        <p:spPr>
          <a:xfrm>
            <a:off x="0" y="8685215"/>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5" y="8685215"/>
            <a:ext cx="2971800" cy="458787"/>
          </a:xfrm>
          <a:prstGeom prst="rect">
            <a:avLst/>
          </a:prstGeom>
        </p:spPr>
        <p:txBody>
          <a:bodyPr vert="horz" lIns="91440" tIns="45720" rIns="91440" bIns="45720" rtlCol="0" anchor="b"/>
          <a:lstStyle>
            <a:lvl1pPr algn="r">
              <a:defRPr sz="1200"/>
            </a:lvl1pPr>
          </a:lstStyle>
          <a:p>
            <a:fld id="{F0E3849B-4B90-4204-BEB8-934E961B2074}" type="slidenum">
              <a:rPr lang="en-AU" smtClean="0"/>
              <a:pPr/>
              <a:t>‹#›</a:t>
            </a:fld>
            <a:endParaRPr lang="en-AU"/>
          </a:p>
        </p:txBody>
      </p:sp>
    </p:spTree>
    <p:extLst>
      <p:ext uri="{BB962C8B-B14F-4D97-AF65-F5344CB8AC3E}">
        <p14:creationId xmlns:p14="http://schemas.microsoft.com/office/powerpoint/2010/main" val="3577189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5" y="0"/>
            <a:ext cx="2971800" cy="457200"/>
          </a:xfrm>
          <a:prstGeom prst="rect">
            <a:avLst/>
          </a:prstGeom>
        </p:spPr>
        <p:txBody>
          <a:bodyPr vert="horz" lIns="91440" tIns="45720" rIns="91440" bIns="45720" rtlCol="0"/>
          <a:lstStyle>
            <a:lvl1pPr algn="r">
              <a:defRPr sz="1200"/>
            </a:lvl1pPr>
          </a:lstStyle>
          <a:p>
            <a:fld id="{843430F5-8398-4EB3-8614-693824C094BB}" type="datetimeFigureOut">
              <a:rPr lang="en-US" smtClean="0"/>
              <a:pPr/>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1"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685213"/>
            <a:ext cx="2971800" cy="457200"/>
          </a:xfrm>
          <a:prstGeom prst="rect">
            <a:avLst/>
          </a:prstGeom>
        </p:spPr>
        <p:txBody>
          <a:bodyPr vert="horz" lIns="91440" tIns="45720" rIns="91440" bIns="45720" rtlCol="0" anchor="b"/>
          <a:lstStyle>
            <a:lvl1pPr algn="r">
              <a:defRPr sz="1200"/>
            </a:lvl1pPr>
          </a:lstStyle>
          <a:p>
            <a:fld id="{C9F036E0-46D5-4D88-8ACA-F8232E8958B3}" type="slidenum">
              <a:rPr lang="en-US" smtClean="0"/>
              <a:pPr/>
              <a:t>‹#›</a:t>
            </a:fld>
            <a:endParaRPr lang="en-US"/>
          </a:p>
        </p:txBody>
      </p:sp>
    </p:spTree>
    <p:extLst>
      <p:ext uri="{BB962C8B-B14F-4D97-AF65-F5344CB8AC3E}">
        <p14:creationId xmlns:p14="http://schemas.microsoft.com/office/powerpoint/2010/main" val="274723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1</a:t>
            </a:fld>
            <a:endParaRPr lang="en-AU"/>
          </a:p>
        </p:txBody>
      </p:sp>
    </p:spTree>
    <p:extLst>
      <p:ext uri="{BB962C8B-B14F-4D97-AF65-F5344CB8AC3E}">
        <p14:creationId xmlns:p14="http://schemas.microsoft.com/office/powerpoint/2010/main" val="3134017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25</a:t>
            </a:fld>
            <a:endParaRPr lang="en-AU"/>
          </a:p>
        </p:txBody>
      </p:sp>
    </p:spTree>
    <p:extLst>
      <p:ext uri="{BB962C8B-B14F-4D97-AF65-F5344CB8AC3E}">
        <p14:creationId xmlns:p14="http://schemas.microsoft.com/office/powerpoint/2010/main" val="3927629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27</a:t>
            </a:fld>
            <a:endParaRPr lang="en-AU"/>
          </a:p>
        </p:txBody>
      </p:sp>
    </p:spTree>
    <p:extLst>
      <p:ext uri="{BB962C8B-B14F-4D97-AF65-F5344CB8AC3E}">
        <p14:creationId xmlns:p14="http://schemas.microsoft.com/office/powerpoint/2010/main" val="387967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31</a:t>
            </a:fld>
            <a:endParaRPr lang="en-AU"/>
          </a:p>
        </p:txBody>
      </p:sp>
    </p:spTree>
    <p:extLst>
      <p:ext uri="{BB962C8B-B14F-4D97-AF65-F5344CB8AC3E}">
        <p14:creationId xmlns:p14="http://schemas.microsoft.com/office/powerpoint/2010/main" val="68403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36</a:t>
            </a:fld>
            <a:endParaRPr lang="en-AU"/>
          </a:p>
        </p:txBody>
      </p:sp>
    </p:spTree>
    <p:extLst>
      <p:ext uri="{BB962C8B-B14F-4D97-AF65-F5344CB8AC3E}">
        <p14:creationId xmlns:p14="http://schemas.microsoft.com/office/powerpoint/2010/main" val="27474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43</a:t>
            </a:fld>
            <a:endParaRPr lang="en-AU"/>
          </a:p>
        </p:txBody>
      </p:sp>
    </p:spTree>
    <p:extLst>
      <p:ext uri="{BB962C8B-B14F-4D97-AF65-F5344CB8AC3E}">
        <p14:creationId xmlns:p14="http://schemas.microsoft.com/office/powerpoint/2010/main" val="242993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44</a:t>
            </a:fld>
            <a:endParaRPr lang="en-AU"/>
          </a:p>
        </p:txBody>
      </p:sp>
    </p:spTree>
    <p:extLst>
      <p:ext uri="{BB962C8B-B14F-4D97-AF65-F5344CB8AC3E}">
        <p14:creationId xmlns:p14="http://schemas.microsoft.com/office/powerpoint/2010/main" val="313379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4</a:t>
            </a:fld>
            <a:endParaRPr lang="en-AU"/>
          </a:p>
        </p:txBody>
      </p:sp>
    </p:spTree>
    <p:extLst>
      <p:ext uri="{BB962C8B-B14F-4D97-AF65-F5344CB8AC3E}">
        <p14:creationId xmlns:p14="http://schemas.microsoft.com/office/powerpoint/2010/main" val="333550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5</a:t>
            </a:fld>
            <a:endParaRPr lang="en-AU"/>
          </a:p>
        </p:txBody>
      </p:sp>
    </p:spTree>
    <p:extLst>
      <p:ext uri="{BB962C8B-B14F-4D97-AF65-F5344CB8AC3E}">
        <p14:creationId xmlns:p14="http://schemas.microsoft.com/office/powerpoint/2010/main" val="3695724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7</a:t>
            </a:fld>
            <a:endParaRPr lang="en-AU"/>
          </a:p>
        </p:txBody>
      </p:sp>
    </p:spTree>
    <p:extLst>
      <p:ext uri="{BB962C8B-B14F-4D97-AF65-F5344CB8AC3E}">
        <p14:creationId xmlns:p14="http://schemas.microsoft.com/office/powerpoint/2010/main" val="125731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8</a:t>
            </a:fld>
            <a:endParaRPr lang="en-AU"/>
          </a:p>
        </p:txBody>
      </p:sp>
    </p:spTree>
    <p:extLst>
      <p:ext uri="{BB962C8B-B14F-4D97-AF65-F5344CB8AC3E}">
        <p14:creationId xmlns:p14="http://schemas.microsoft.com/office/powerpoint/2010/main" val="4288350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9</a:t>
            </a:fld>
            <a:endParaRPr lang="en-AU"/>
          </a:p>
        </p:txBody>
      </p:sp>
    </p:spTree>
    <p:extLst>
      <p:ext uri="{BB962C8B-B14F-4D97-AF65-F5344CB8AC3E}">
        <p14:creationId xmlns:p14="http://schemas.microsoft.com/office/powerpoint/2010/main" val="415400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12</a:t>
            </a:fld>
            <a:endParaRPr lang="en-AU"/>
          </a:p>
        </p:txBody>
      </p:sp>
    </p:spTree>
    <p:extLst>
      <p:ext uri="{BB962C8B-B14F-4D97-AF65-F5344CB8AC3E}">
        <p14:creationId xmlns:p14="http://schemas.microsoft.com/office/powerpoint/2010/main" val="2140627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22</a:t>
            </a:fld>
            <a:endParaRPr lang="en-AU"/>
          </a:p>
        </p:txBody>
      </p:sp>
    </p:spTree>
    <p:extLst>
      <p:ext uri="{BB962C8B-B14F-4D97-AF65-F5344CB8AC3E}">
        <p14:creationId xmlns:p14="http://schemas.microsoft.com/office/powerpoint/2010/main" val="449162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444541A5-BB9F-4B46-A5DB-91C85672499C}" type="slidenum">
              <a:rPr lang="en-AU" smtClean="0"/>
              <a:pPr/>
              <a:t>24</a:t>
            </a:fld>
            <a:endParaRPr lang="en-AU"/>
          </a:p>
        </p:txBody>
      </p:sp>
    </p:spTree>
    <p:extLst>
      <p:ext uri="{BB962C8B-B14F-4D97-AF65-F5344CB8AC3E}">
        <p14:creationId xmlns:p14="http://schemas.microsoft.com/office/powerpoint/2010/main" val="2754875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85C168-0E88-4FF6-9B1A-3F89A2F22157}"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43DE-0BA2-45D7-B920-C3C57340F7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5C168-0E88-4FF6-9B1A-3F89A2F22157}"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43DE-0BA2-45D7-B920-C3C57340F7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5C168-0E88-4FF6-9B1A-3F89A2F22157}"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43DE-0BA2-45D7-B920-C3C57340F7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5C168-0E88-4FF6-9B1A-3F89A2F22157}"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43DE-0BA2-45D7-B920-C3C57340F7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85C168-0E88-4FF6-9B1A-3F89A2F22157}"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43DE-0BA2-45D7-B920-C3C57340F7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85C168-0E88-4FF6-9B1A-3F89A2F22157}"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43DE-0BA2-45D7-B920-C3C57340F7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85C168-0E88-4FF6-9B1A-3F89A2F22157}" type="datetimeFigureOut">
              <a:rPr lang="en-US" smtClean="0"/>
              <a:pPr/>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043DE-0BA2-45D7-B920-C3C57340F7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85C168-0E88-4FF6-9B1A-3F89A2F22157}" type="datetimeFigureOut">
              <a:rPr lang="en-US" smtClean="0"/>
              <a:pPr/>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043DE-0BA2-45D7-B920-C3C57340F7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5C168-0E88-4FF6-9B1A-3F89A2F22157}" type="datetimeFigureOut">
              <a:rPr lang="en-US" smtClean="0"/>
              <a:pPr/>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043DE-0BA2-45D7-B920-C3C57340F7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5C168-0E88-4FF6-9B1A-3F89A2F22157}"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43DE-0BA2-45D7-B920-C3C57340F7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5C168-0E88-4FF6-9B1A-3F89A2F22157}"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43DE-0BA2-45D7-B920-C3C57340F7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5C168-0E88-4FF6-9B1A-3F89A2F22157}" type="datetimeFigureOut">
              <a:rPr lang="en-US" smtClean="0"/>
              <a:pPr/>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043DE-0BA2-45D7-B920-C3C57340F7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google.com.au/url?sa=i&amp;rct=j&amp;q=&amp;esrc=s&amp;source=images&amp;cd=&amp;cad=rja&amp;uact=8&amp;ved=0CAcQjRxqFQoTCNLg05e_7McCFQYcpgodwY0N7w&amp;url=http://www.tfmetalsreport.com/blog/6149/i-speak-therefore-i-think-therefore-i-am&amp;bvm=bv.102022582,d.dGY&amp;psig=AFQjCNFGr5wQVwps09NYwECnYsZELbih5g&amp;ust=1441975413233802"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CglZBajYrM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n.wikipedia.org/wiki/File:Aluminium_cooking_foil.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google.com.au/url?sa=i&amp;rct=j&amp;q=&amp;esrc=s&amp;source=images&amp;cd=&amp;cad=rja&amp;uact=8&amp;docid=esb8W0RfMdXyFM&amp;tbnid=i7jP67g9C_n2lM:&amp;ved=0CAUQjRw&amp;url=http://www.dailymail.co.uk/news/article-2341595/Airbus-A350-Airbuss-rival-Boeings-problem-stricken-Dreamliner-jet-takes-maiden-flight-hitch.html&amp;ei=erwCVM79LcbY8gXe-oGAAw&amp;bvm=bv.74115972,d.c2E&amp;psig=AFQjCNG1EFUfzffNdkSnGt3gRePVZRlhDA&amp;ust=1409551398287331" TargetMode="External"/><Relationship Id="rId7" Type="http://schemas.openxmlformats.org/officeDocument/2006/relationships/hyperlink" Target="http://www.google.com.au/url?sa=i&amp;rct=j&amp;q=&amp;esrc=s&amp;source=images&amp;cd=&amp;cad=rja&amp;uact=8&amp;docid=N_wlFsISY8GyOM&amp;tbnid=I5fibxdu0xAEhM:&amp;ved=0CAUQjRw&amp;url=http://www.constellium.com/aluminium-products/packaging-auto-rolled-products/sheets-and-coils/packaging-applications&amp;ei=x7wCVKbaFMX-8QWnuIHYAw&amp;bvm=bv.74115972,d.c2E&amp;psig=AFQjCNG1EFUfzffNdkSnGt3gRePVZRlhDA&amp;ust=1409551398287331" TargetMode="External"/><Relationship Id="rId12"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hyperlink" Target="http://www.google.com.au/url?sa=i&amp;rct=j&amp;q=&amp;esrc=s&amp;source=images&amp;cd=&amp;cad=rja&amp;uact=8&amp;docid=jhmY9rznCeyi5M&amp;tbnid=W7mtI4fYr-ffpM:&amp;ved=0CAUQjRw&amp;url=http://www.thisoldhouse.com/toh/photos/0,,20225533,00.html&amp;ei=hL0CVKu3BIrt8AXJzoHwAg&amp;bvm=bv.74115972,d.c2E&amp;psig=AFQjCNG1EFUfzffNdkSnGt3gRePVZRlhDA&amp;ust=1409551398287331" TargetMode="External"/><Relationship Id="rId5" Type="http://schemas.openxmlformats.org/officeDocument/2006/relationships/hyperlink" Target="http://www.google.com.au/url?sa=i&amp;rct=j&amp;q=&amp;esrc=s&amp;source=images&amp;cd=&amp;cad=rja&amp;uact=8&amp;docid=gzLuGOExPx6yBM&amp;tbnid=SCPuWAxLSxTgJM:&amp;ved=0CAUQjRw&amp;url=http://www.sapagroup.com/en/sc-sapa-profiles-srl/the-world-of-aluminium/what-we-can-do-from-aluminium/&amp;ei=IrwCVPWHBcK48gWO-YH4Ag&amp;bvm=bv.74115972,d.c2E&amp;psig=AFQjCNG1EFUfzffNdkSnGt3gRePVZRlhDA&amp;ust=1409551398287331" TargetMode="External"/><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hyperlink" Target="http://www.google.com.au/url?sa=i&amp;rct=j&amp;q=&amp;esrc=s&amp;source=images&amp;cd=&amp;cad=rja&amp;uact=8&amp;docid=tERUByxoDq3DhM&amp;tbnid=HVsEuSjT4Q7RPM:&amp;ved=0CAUQjRw&amp;url=http://www.maanaluminium.in/&amp;ei=H70CVOuyEc-B8gWt_oLgAw&amp;bvm=bv.74115972,d.c2E&amp;psig=AFQjCNG1EFUfzffNdkSnGt3gRePVZRlhDA&amp;ust=140955139828733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EWVx9K7KwBA" TargetMode="External"/><Relationship Id="rId2" Type="http://schemas.openxmlformats.org/officeDocument/2006/relationships/hyperlink" Target="https://www.youtube.com/watch?v=WaSwimvCGA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carowoods.files.wordpress.com/2013/07/img_0388.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en.wikipedia.org/wiki/File:Luftaufnahmen_Nordseekueste_2012-05-by-RaBoe-478.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http://www.bodyjewelrylive.com/images/keypend/sterling_silver_key_pendant_4_o.jpg"/>
          <p:cNvPicPr>
            <a:picLocks noChangeAspect="1" noChangeArrowheads="1"/>
          </p:cNvPicPr>
          <p:nvPr/>
        </p:nvPicPr>
        <p:blipFill>
          <a:blip r:embed="rId3"/>
          <a:srcRect/>
          <a:stretch>
            <a:fillRect/>
          </a:stretch>
        </p:blipFill>
        <p:spPr bwMode="auto">
          <a:xfrm>
            <a:off x="5105400" y="2819400"/>
            <a:ext cx="3794125" cy="3794125"/>
          </a:xfrm>
          <a:prstGeom prst="rect">
            <a:avLst/>
          </a:prstGeom>
          <a:noFill/>
        </p:spPr>
      </p:pic>
      <p:sp>
        <p:nvSpPr>
          <p:cNvPr id="2" name="Title 1"/>
          <p:cNvSpPr>
            <a:spLocks noGrp="1"/>
          </p:cNvSpPr>
          <p:nvPr>
            <p:ph type="title"/>
          </p:nvPr>
        </p:nvSpPr>
        <p:spPr>
          <a:xfrm>
            <a:off x="685800" y="533400"/>
            <a:ext cx="7886700" cy="2667000"/>
          </a:xfrm>
        </p:spPr>
        <p:txBody>
          <a:bodyPr>
            <a:normAutofit/>
          </a:bodyPr>
          <a:lstStyle/>
          <a:p>
            <a:pPr algn="l"/>
            <a:r>
              <a:rPr lang="en-US" sz="3300" u="sng" dirty="0" smtClean="0">
                <a:solidFill>
                  <a:schemeClr val="tx2">
                    <a:lumMod val="75000"/>
                  </a:schemeClr>
                </a:solidFill>
                <a:latin typeface="Arial" pitchFamily="34" charset="0"/>
                <a:cs typeface="Arial" pitchFamily="34" charset="0"/>
              </a:rPr>
              <a:t>Key Idea 6: </a:t>
            </a:r>
            <a:r>
              <a:rPr lang="en-US" sz="3300" u="sng" dirty="0" err="1" smtClean="0">
                <a:solidFill>
                  <a:schemeClr val="tx2">
                    <a:lumMod val="75000"/>
                  </a:schemeClr>
                </a:solidFill>
                <a:latin typeface="Arial" pitchFamily="34" charset="0"/>
                <a:cs typeface="Arial" pitchFamily="34" charset="0"/>
              </a:rPr>
              <a:t>Aluminium</a:t>
            </a:r>
            <a:r>
              <a:rPr lang="en-US" sz="3300" u="sng" dirty="0" smtClean="0">
                <a:solidFill>
                  <a:schemeClr val="tx2">
                    <a:lumMod val="75000"/>
                  </a:schemeClr>
                </a:solidFill>
                <a:latin typeface="Arial" pitchFamily="34" charset="0"/>
                <a:cs typeface="Arial" pitchFamily="34" charset="0"/>
              </a:rPr>
              <a:t> </a:t>
            </a:r>
            <a:r>
              <a:rPr lang="en-US" sz="3300" u="sng" dirty="0" smtClean="0">
                <a:latin typeface="Arial" pitchFamily="34" charset="0"/>
                <a:cs typeface="Arial" pitchFamily="34" charset="0"/>
              </a:rPr>
              <a:t/>
            </a:r>
            <a:br>
              <a:rPr lang="en-US" sz="3300" u="sng" dirty="0" smtClean="0">
                <a:latin typeface="Arial" pitchFamily="34" charset="0"/>
                <a:cs typeface="Arial" pitchFamily="34" charset="0"/>
              </a:rPr>
            </a:br>
            <a:r>
              <a:rPr lang="en-US" sz="2800" dirty="0" smtClean="0">
                <a:latin typeface="Arial" pitchFamily="34" charset="0"/>
                <a:cs typeface="Arial" pitchFamily="34" charset="0"/>
              </a:rPr>
              <a:t>(obtained from bauxite) </a:t>
            </a:r>
            <a:r>
              <a:rPr lang="en-US" sz="3300" dirty="0" smtClean="0">
                <a:latin typeface="Arial" pitchFamily="34" charset="0"/>
                <a:cs typeface="Arial" pitchFamily="34" charset="0"/>
              </a:rPr>
              <a:t/>
            </a:r>
            <a:br>
              <a:rPr lang="en-US" sz="3300" dirty="0" smtClean="0">
                <a:latin typeface="Arial" pitchFamily="34" charset="0"/>
                <a:cs typeface="Arial" pitchFamily="34" charset="0"/>
              </a:rPr>
            </a:br>
            <a:r>
              <a:rPr lang="en-US" sz="3000" dirty="0" smtClean="0">
                <a:latin typeface="Arial" pitchFamily="34" charset="0"/>
                <a:cs typeface="Arial" pitchFamily="34" charset="0"/>
              </a:rPr>
              <a:t>is a strong, lightweight, rust resistant metal, used in items such as saucepans, bicycles, window frames and </a:t>
            </a:r>
            <a:r>
              <a:rPr lang="en-US" sz="3000" dirty="0" err="1" smtClean="0">
                <a:latin typeface="Arial" pitchFamily="34" charset="0"/>
                <a:cs typeface="Arial" pitchFamily="34" charset="0"/>
              </a:rPr>
              <a:t>aeroplanes</a:t>
            </a:r>
            <a:r>
              <a:rPr lang="en-US" sz="3000" dirty="0" smtClean="0">
                <a:latin typeface="Arial" pitchFamily="34" charset="0"/>
                <a:cs typeface="Arial" pitchFamily="34" charset="0"/>
              </a:rPr>
              <a:t>.</a:t>
            </a:r>
            <a:endParaRPr lang="en-AU" sz="3000" dirty="0">
              <a:latin typeface="Arial" pitchFamily="34" charset="0"/>
              <a:cs typeface="Arial" pitchFamily="34" charset="0"/>
            </a:endParaRPr>
          </a:p>
        </p:txBody>
      </p:sp>
      <p:sp>
        <p:nvSpPr>
          <p:cNvPr id="3" name="Content Placeholder 2"/>
          <p:cNvSpPr>
            <a:spLocks noGrp="1"/>
          </p:cNvSpPr>
          <p:nvPr>
            <p:ph idx="1"/>
          </p:nvPr>
        </p:nvSpPr>
        <p:spPr>
          <a:xfrm>
            <a:off x="533400" y="3276600"/>
            <a:ext cx="5486400" cy="2991906"/>
          </a:xfrm>
        </p:spPr>
        <p:txBody>
          <a:bodyPr>
            <a:normAutofit/>
          </a:bodyPr>
          <a:lstStyle/>
          <a:p>
            <a:pPr lvl="0"/>
            <a:r>
              <a:rPr lang="en-US" sz="2500" dirty="0" smtClean="0">
                <a:latin typeface="Arial" pitchFamily="34" charset="0"/>
                <a:cs typeface="Arial" pitchFamily="34" charset="0"/>
              </a:rPr>
              <a:t>Understand and write equations for the purification of alumina from the bauxite ore (Bayer Process).</a:t>
            </a:r>
            <a:endParaRPr lang="en-AU" sz="2500" dirty="0" smtClean="0">
              <a:latin typeface="Arial" pitchFamily="34" charset="0"/>
              <a:cs typeface="Arial" pitchFamily="34" charset="0"/>
            </a:endParaRPr>
          </a:p>
          <a:p>
            <a:r>
              <a:rPr lang="en-US" sz="2500" dirty="0" smtClean="0">
                <a:latin typeface="Arial" pitchFamily="34" charset="0"/>
                <a:cs typeface="Arial" pitchFamily="34" charset="0"/>
              </a:rPr>
              <a:t>Describe and write equations for the </a:t>
            </a:r>
            <a:r>
              <a:rPr lang="en-US" sz="2500" dirty="0" err="1" smtClean="0">
                <a:latin typeface="Arial" pitchFamily="34" charset="0"/>
                <a:cs typeface="Arial" pitchFamily="34" charset="0"/>
              </a:rPr>
              <a:t>redox</a:t>
            </a:r>
            <a:r>
              <a:rPr lang="en-US" sz="2500" dirty="0" smtClean="0">
                <a:latin typeface="Arial" pitchFamily="34" charset="0"/>
                <a:cs typeface="Arial" pitchFamily="34" charset="0"/>
              </a:rPr>
              <a:t> process that occurs in the Hall-</a:t>
            </a:r>
            <a:r>
              <a:rPr lang="en-US" sz="2500" dirty="0" err="1" smtClean="0">
                <a:latin typeface="Arial" pitchFamily="34" charset="0"/>
                <a:cs typeface="Arial" pitchFamily="34" charset="0"/>
              </a:rPr>
              <a:t>Heroult</a:t>
            </a:r>
            <a:r>
              <a:rPr lang="en-US" sz="2500" dirty="0" smtClean="0">
                <a:latin typeface="Arial" pitchFamily="34" charset="0"/>
                <a:cs typeface="Arial" pitchFamily="34" charset="0"/>
              </a:rPr>
              <a:t> Cell.</a:t>
            </a:r>
            <a:endParaRPr lang="en-AU" sz="2500" dirty="0">
              <a:latin typeface="Arial" pitchFamily="34" charset="0"/>
              <a:cs typeface="Arial" pitchFamily="34" charset="0"/>
            </a:endParaRPr>
          </a:p>
        </p:txBody>
      </p:sp>
      <p:sp>
        <p:nvSpPr>
          <p:cNvPr id="52226" name="AutoShape 2" descr="data:image/jpeg;base64,/9j/4AAQSkZJRgABAQAAAQABAAD/2wCEAAkGBhEQEBIQDw0NERAQDxAPDQ0PDw8QEA8QFRAWFxYQEhIXGyYeFxojGhIUIS8gJCc1LCwyFR8xNTEqNSYtLCkBCQoKDQwODQ8PDykYFBgpKSkpMCkpKSkpKSkpKSkpKSkpKSkpKSkpKSkpKSkpKSkpKSkpKSkpKSkpKSkpKSkpKf/AABEIAOEA4QMBIgACEQEDEQH/xAAbAAEAAgMBAQAAAAAAAAAAAAAABQYBAwQCB//EAEEQAAIBAgIFCAYIBAcBAAAAAAABAgMRBAUSITFBURMiMmFxcoGxBjNCUpGhFCNikrLB0fBTY4LhJDRDg6LCwwf/xAAVAQEBAAAAAAAAAAAAAAAAAAAAAf/EABURAQEAAAAAAAAAAAAAAAAAAAAB/9oADAMBAAIRAxEAPwD7iAAAAAAAAAAAAAAAAAAAAAAAAAAAAAAAAAAAAAAAAAAAAAAAAAAABhu2t6ktrAyYbOSeKcuhqXvyXkv1I3FZtRhNwlOdatHpUaUXVnDhppc2l/U0BMvFQ95Ps1+Rj6VH7X3ZfoV6tnlX2MPQgt30jFKL+7RhUX/I56me1/42Aj1RpYir83Uh5AWr6VHr+7L9DKrxftLx1FPXpJXWyeDn/s16fz5SXkbIels16zCRmt7w9dSf3K0Kf4gLgCFyzO6Nd6NKpKNRK7oVIyp1EuPJyWtdauusk44j3rL7S2ePADeAAAAAAAAAAAAAAAAAAAAAAAAAABwYirpzcF0YdLrlw7F+9h2VZ6MXJ7k2/BENl8mqLn7TU5t/ad238bgQ3pFm1SbdGjUlSpRbVarTejUqNbadOe2EVsclrb1Jq13DUKuilTowtBbIx5sE3tfW+L2s7qWFdV7OZq1e89t2TmEyyKXRIK5DB15b1Hsj+bMyyGctspv4FyhglwNn0TqKKLL0al70/iapZVWhrjOTtukk0X/6J1GqphFwAoXKu6VaOi07xmr2T4rfF9aLhkeaua5OrLSlbmTducuEuL2699nfWtejG5ZGXskRQi6E1HXbSTg+DutX74EF3w87PQey14Pq3x8Lr49R0kbiq2ioT4Ti/Bp3XwJIoAAAAAAAAAAAAAAAAAAAAAAAA58w9VU7kvIh8lrJqVN9tuMXt/Mnqsbxaexpp9hS69SVGekulTbTXvLh4rWQSuV4G0dH2oScJdsdj8VZ/wBRMU8NYjMvzGFdcrQnHTVo1Kcntt7Mt8Wruz69+6Uo42Mnou8Z/wAOeqXat0l1q6KNqgetEyAPOieJUjaAOGrhyGxuB06tOC2uWnLqhBpt+L0V4kxiMzi24UlytRamou0IP+ZU2R7NcuorWc+ldHBz5JTWIx9ZK1Gntilsclr5OnG727bva2BKZniU5KmvZ50u22pE7S6K7F5FSyehKbWnrlJ6dR9W8t8SDIAKAAAAAAAAAAAAAAAAAAAAAAQedZdpc6KWlazT2SXBk4a61O6A+Y4zInynK4XEVMLiV7Ss1L7NSD1TX7udNP0xx1FaGPy1YmC/18E1O/2nh585PutlqzDKYz2rXua2oha+XVodGSnH3ZEGcL/9By2Ts8dVws9nJYnlaDXVo142+BL0fSHDTV4Zth5Ljy2Dfkiu1M1qU1apCpFLtnT8Y61YkcPgKlTnLDYV8Ztukn1xUaUr/EDrxXpVhKfTzel3YVcLKT7Ixg2R1X0qo1NVDBZtjm/5FaFB9sq2hTt4MkpqvRg5OlShGPtQxNaokuLg6cLfFnCszxFXoqVvea0E/wAwODGPM8RHQlOhleHtbksPKNfFuPu6dlTpeCZjJsgoULxw1G85O9StNudScvfqVHrkyWoZTKWupNv7K1ImsHgVFWSSQDK8DoLi30pcSUPMIWPRQAAAAAAAAAAAAAAAAAAAAAAAAAAGupTuctTDHceZRAr2bYaKpt24Jvgm7fvtIqjmlWDVOnCjGPvShXrf+qLLjqGkmnsaODIXZy8CCOxGPqSahUjhqilueGqU0l3uXk0+GomcrpKVOL361fjZ2v8AI95x6p9Tjb4/3OnAUNGMVu0V5FG2nhzfGFjKRkAAAAAAAAAAAAAAAAAAAAAAAAAAAAAAAADmxiSi5N2SV2yAy7ExpX5TQhd6nOvQjdbtWnf4kznMXKjKK2tauuzvb5FRo5NOtO9KVOnba3CTbT2dGUX80QTOOzWlUjoQrYZybVorFUL7dyvrJ3BTUqcZLel/dFVr5DVpx0p4hVIq14aFVR2rW9KrO5Yckp6NJJ7bt23K+4CQABQAAAAAAAAAAAAAAAAAAAAAAAAAAAAAAABoxELogso1VJL97WWGrsK/lvrp9r/EwJDMvVT7p3YZc1daXkcOY+qn2fmd2F6Ee7HyA2gAAAAAAAAAAAAAAAAAAAAAAAAAAAAAAAAADxU2EBgPXT7ZfiZYKmwgMF6+fbL8TA78evq5d068E/q4dyPkc2MX1c+6/I6cD6qHdQG8AAAAAAAAAAAAAAAAAAAAAAAAAAAAAAAAAAeamwgMJ6+fbLzJ+ewgcN6+fawJHFdCXdfkb8vf1UO6acV0Jd2XkMtr/VxWjLVdN6tt+0DuBrlXSTfBbDFKq3a6Svu4dXWBtAAAAAAAAAAAAAAAAAAAAAAAAAAAAAAAB5nsICh/mJ9r/In57CAhqxEu38kBJYv1cu5LyPGXdD+uXme8V6uXdfkacsnzH35X+Cer4hG3E1kozfu2v4nmhmVKUowhVhKT2RjJN9ew5K+RQqVZ1JbW47ZO1lBLZ4HXgMphTd42v23CpIAAAAAAAAAAAAAAAAAAAAAAAAAAAAAAAGJbCut/4l9v/VFiZWMxxEaVdyk7JNNvqta/yJRNYjoS7svIr1LP6VG8JTipOo3ZtJvmxT+aZ01PSbD1I6FKvSnOUXaMJxk7b3Zbivx9B6eKm6tejRq2qVnTVTlJLRnV03FxUkmtLinsVgJyn6U0aicYVYOc5WpQ0leaSd5RW9c2XwJzD11KMGnt0SEpeiFOK1QpwfsqnThBQVrJQsualuS2G/KMsrQrNyrN0ldwpaCWjJ+1p3179Vt5RYgAAAAAAAAAAAAAAAAAAAAAAAAAAAAAAACEzrKuUd1qa32umuDRNmGgKdg8hknZU6NNb5U6cYtrwSLVg8MoRSS2KyNyprgegAsAAAAAAAAAAAAAAAAAAAAAAAAAAAAAAAAAAAAAAAAAAAAAAAAAAAAAAAAAAAAAAAAAAAAAAAAAAAAAAAAAAAAAAAAAAAAAAAAAB//Z">
            <a:hlinkClick r:id="rId4"/>
          </p:cNvPr>
          <p:cNvSpPr>
            <a:spLocks noChangeAspect="1" noChangeArrowheads="1"/>
          </p:cNvSpPr>
          <p:nvPr/>
        </p:nvSpPr>
        <p:spPr bwMode="auto">
          <a:xfrm>
            <a:off x="71438"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E 2 Sacred Heart week 2\Stage 1 Chemistry Metal Extraction\Bayer-Process_flowchart.jpg"/>
          <p:cNvPicPr/>
          <p:nvPr/>
        </p:nvPicPr>
        <p:blipFill>
          <a:blip r:embed="rId2"/>
          <a:srcRect/>
          <a:stretch>
            <a:fillRect/>
          </a:stretch>
        </p:blipFill>
        <p:spPr bwMode="auto">
          <a:xfrm>
            <a:off x="1371600" y="152400"/>
            <a:ext cx="6781800" cy="6400800"/>
          </a:xfrm>
          <a:prstGeom prst="rect">
            <a:avLst/>
          </a:prstGeom>
          <a:noFill/>
          <a:ln w="9525">
            <a:noFill/>
            <a:miter lim="800000"/>
            <a:headEnd/>
            <a:tailEnd/>
          </a:ln>
        </p:spPr>
      </p:pic>
      <p:sp>
        <p:nvSpPr>
          <p:cNvPr id="5" name="TextBox 4"/>
          <p:cNvSpPr txBox="1"/>
          <p:nvPr/>
        </p:nvSpPr>
        <p:spPr>
          <a:xfrm>
            <a:off x="990600" y="685800"/>
            <a:ext cx="2743200" cy="477054"/>
          </a:xfrm>
          <a:prstGeom prst="rect">
            <a:avLst/>
          </a:prstGeom>
          <a:solidFill>
            <a:schemeClr val="accent2">
              <a:lumMod val="40000"/>
              <a:lumOff val="60000"/>
            </a:schemeClr>
          </a:solidFill>
        </p:spPr>
        <p:txBody>
          <a:bodyPr wrap="square" rtlCol="0">
            <a:spAutoFit/>
          </a:bodyPr>
          <a:lstStyle/>
          <a:p>
            <a:pPr algn="ctr"/>
            <a:r>
              <a:rPr lang="en-US" sz="2500" dirty="0" smtClean="0"/>
              <a:t>The Bayer Process</a:t>
            </a:r>
            <a:endParaRPr lang="en-US" sz="2500" dirty="0"/>
          </a:p>
        </p:txBody>
      </p:sp>
      <p:sp>
        <p:nvSpPr>
          <p:cNvPr id="6" name="TextBox 5"/>
          <p:cNvSpPr txBox="1"/>
          <p:nvPr/>
        </p:nvSpPr>
        <p:spPr>
          <a:xfrm>
            <a:off x="5943600" y="5410200"/>
            <a:ext cx="2209800" cy="1246495"/>
          </a:xfrm>
          <a:prstGeom prst="rect">
            <a:avLst/>
          </a:prstGeom>
          <a:solidFill>
            <a:schemeClr val="accent2">
              <a:lumMod val="60000"/>
              <a:lumOff val="40000"/>
            </a:schemeClr>
          </a:solidFill>
        </p:spPr>
        <p:txBody>
          <a:bodyPr wrap="square" rtlCol="0">
            <a:spAutoFit/>
          </a:bodyPr>
          <a:lstStyle/>
          <a:p>
            <a:pPr algn="ctr"/>
            <a:r>
              <a:rPr lang="en-US" sz="2500" dirty="0" smtClean="0"/>
              <a:t>Purification of alumina from bauxite ore</a:t>
            </a:r>
            <a:endParaRPr lang="en-US" sz="2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1268" y="1066801"/>
            <a:ext cx="8666660" cy="5105400"/>
          </a:xfrm>
          <a:prstGeom prst="rect">
            <a:avLst/>
          </a:prstGeom>
          <a:noFill/>
          <a:ln w="9525">
            <a:noFill/>
            <a:miter lim="800000"/>
            <a:headEnd/>
            <a:tailEnd/>
          </a:ln>
          <a:effectLst/>
        </p:spPr>
      </p:pic>
      <p:sp>
        <p:nvSpPr>
          <p:cNvPr id="3" name="Title 2"/>
          <p:cNvSpPr>
            <a:spLocks noGrp="1"/>
          </p:cNvSpPr>
          <p:nvPr>
            <p:ph type="title"/>
          </p:nvPr>
        </p:nvSpPr>
        <p:spPr>
          <a:xfrm>
            <a:off x="457200" y="274638"/>
            <a:ext cx="7924800" cy="868362"/>
          </a:xfrm>
        </p:spPr>
        <p:txBody>
          <a:bodyPr>
            <a:normAutofit fontScale="90000"/>
          </a:bodyPr>
          <a:lstStyle/>
          <a:p>
            <a:r>
              <a:rPr lang="en-US" dirty="0" smtClean="0"/>
              <a:t>Metal Reactivity Series - </a:t>
            </a:r>
            <a:r>
              <a:rPr lang="en-US" dirty="0" err="1" smtClean="0"/>
              <a:t>Aluminium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constellium.com/var/constellium/storage/images/media/images/aluminium-billets/42574-1-eng-GB/aluminium-billets.png"/>
          <p:cNvPicPr>
            <a:picLocks noChangeAspect="1" noChangeArrowheads="1"/>
          </p:cNvPicPr>
          <p:nvPr/>
        </p:nvPicPr>
        <p:blipFill>
          <a:blip r:embed="rId3" cstate="print"/>
          <a:srcRect/>
          <a:stretch>
            <a:fillRect/>
          </a:stretch>
        </p:blipFill>
        <p:spPr bwMode="auto">
          <a:xfrm>
            <a:off x="5105400" y="2286000"/>
            <a:ext cx="3814763" cy="3343276"/>
          </a:xfrm>
          <a:prstGeom prst="rect">
            <a:avLst/>
          </a:prstGeom>
          <a:noFill/>
        </p:spPr>
      </p:pic>
      <p:sp>
        <p:nvSpPr>
          <p:cNvPr id="2" name="Title 1"/>
          <p:cNvSpPr>
            <a:spLocks noGrp="1"/>
          </p:cNvSpPr>
          <p:nvPr>
            <p:ph type="title"/>
          </p:nvPr>
        </p:nvSpPr>
        <p:spPr>
          <a:xfrm>
            <a:off x="457200" y="274638"/>
            <a:ext cx="8229600" cy="1401762"/>
          </a:xfrm>
        </p:spPr>
        <p:txBody>
          <a:bodyPr>
            <a:noAutofit/>
          </a:bodyPr>
          <a:lstStyle/>
          <a:p>
            <a:pPr algn="ctr"/>
            <a:r>
              <a:rPr lang="en-AU" sz="3500" dirty="0" smtClean="0">
                <a:latin typeface="Arial" pitchFamily="34" charset="0"/>
                <a:cs typeface="Arial" pitchFamily="34" charset="0"/>
              </a:rPr>
              <a:t>Hall-</a:t>
            </a:r>
            <a:r>
              <a:rPr lang="en-AU" sz="3500" dirty="0" err="1" smtClean="0">
                <a:latin typeface="Arial" pitchFamily="34" charset="0"/>
                <a:cs typeface="Arial" pitchFamily="34" charset="0"/>
              </a:rPr>
              <a:t>Heroult</a:t>
            </a:r>
            <a:r>
              <a:rPr lang="en-AU" sz="3500" dirty="0" smtClean="0">
                <a:latin typeface="Arial" pitchFamily="34" charset="0"/>
                <a:cs typeface="Arial" pitchFamily="34" charset="0"/>
              </a:rPr>
              <a:t> Process is the Electrolytic reduction of aluminium oxide to aluminium</a:t>
            </a:r>
            <a:endParaRPr lang="en-AU" sz="3500" dirty="0">
              <a:latin typeface="Arial" pitchFamily="34" charset="0"/>
              <a:cs typeface="Arial" pitchFamily="34" charset="0"/>
            </a:endParaRPr>
          </a:p>
        </p:txBody>
      </p:sp>
      <p:sp>
        <p:nvSpPr>
          <p:cNvPr id="3" name="Content Placeholder 2"/>
          <p:cNvSpPr>
            <a:spLocks noGrp="1"/>
          </p:cNvSpPr>
          <p:nvPr>
            <p:ph idx="1"/>
          </p:nvPr>
        </p:nvSpPr>
        <p:spPr>
          <a:xfrm>
            <a:off x="457200" y="1752601"/>
            <a:ext cx="4724400" cy="4876800"/>
          </a:xfrm>
        </p:spPr>
        <p:txBody>
          <a:bodyPr>
            <a:normAutofit fontScale="25000" lnSpcReduction="20000"/>
          </a:bodyPr>
          <a:lstStyle/>
          <a:p>
            <a:pPr>
              <a:lnSpc>
                <a:spcPct val="100000"/>
              </a:lnSpc>
              <a:buNone/>
            </a:pPr>
            <a:r>
              <a:rPr lang="en-AU" sz="6300" dirty="0" smtClean="0">
                <a:latin typeface="Arial" pitchFamily="34" charset="0"/>
                <a:cs typeface="Arial" pitchFamily="34" charset="0"/>
              </a:rPr>
              <a:t>	</a:t>
            </a:r>
            <a:r>
              <a:rPr lang="en-AU" sz="9600" dirty="0" smtClean="0">
                <a:latin typeface="Arial" pitchFamily="34" charset="0"/>
                <a:cs typeface="Arial" pitchFamily="34" charset="0"/>
              </a:rPr>
              <a:t>The commercial operation for reducing alumina to aluminium is an electrolytic process invented independently but simultaneously by Paul </a:t>
            </a:r>
            <a:r>
              <a:rPr lang="en-AU" sz="9600" dirty="0" err="1" smtClean="0">
                <a:latin typeface="Arial" pitchFamily="34" charset="0"/>
                <a:cs typeface="Arial" pitchFamily="34" charset="0"/>
              </a:rPr>
              <a:t>Heroult</a:t>
            </a:r>
            <a:r>
              <a:rPr lang="en-AU" sz="9600" dirty="0" smtClean="0">
                <a:latin typeface="Arial" pitchFamily="34" charset="0"/>
                <a:cs typeface="Arial" pitchFamily="34" charset="0"/>
              </a:rPr>
              <a:t> in France and Charles Hall in the US in 1886.  </a:t>
            </a:r>
          </a:p>
          <a:p>
            <a:pPr>
              <a:lnSpc>
                <a:spcPct val="100000"/>
              </a:lnSpc>
              <a:buNone/>
            </a:pPr>
            <a:endParaRPr lang="en-AU" sz="9600" dirty="0" smtClean="0">
              <a:latin typeface="Arial" pitchFamily="34" charset="0"/>
              <a:cs typeface="Arial" pitchFamily="34" charset="0"/>
            </a:endParaRPr>
          </a:p>
          <a:p>
            <a:pPr>
              <a:lnSpc>
                <a:spcPct val="100000"/>
              </a:lnSpc>
              <a:buNone/>
            </a:pPr>
            <a:r>
              <a:rPr lang="en-AU" sz="9600" dirty="0" smtClean="0">
                <a:latin typeface="Arial" pitchFamily="34" charset="0"/>
                <a:cs typeface="Arial" pitchFamily="34" charset="0"/>
              </a:rPr>
              <a:t>	Huge quantities of electricity are required (10-13 kWh of electricity per 1 kg of aluminium) so aluminium smelters need to be located close to sources of cheap electric power.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b="1" dirty="0" smtClean="0"/>
              <a:t>Molten electrolysis is used in the reduction of:</a:t>
            </a:r>
            <a:endParaRPr lang="en-US" b="1" dirty="0"/>
          </a:p>
        </p:txBody>
      </p:sp>
      <p:sp>
        <p:nvSpPr>
          <p:cNvPr id="3" name="Content Placeholder 2"/>
          <p:cNvSpPr>
            <a:spLocks noGrp="1"/>
          </p:cNvSpPr>
          <p:nvPr>
            <p:ph sz="quarter" idx="1"/>
          </p:nvPr>
        </p:nvSpPr>
        <p:spPr>
          <a:xfrm>
            <a:off x="1219200" y="1600200"/>
            <a:ext cx="7448872" cy="4030960"/>
          </a:xfrm>
        </p:spPr>
        <p:txBody>
          <a:bodyPr>
            <a:normAutofit fontScale="92500" lnSpcReduction="20000"/>
          </a:bodyPr>
          <a:lstStyle/>
          <a:p>
            <a:r>
              <a:rPr lang="en-US" dirty="0" smtClean="0"/>
              <a:t>Potassium</a:t>
            </a:r>
          </a:p>
          <a:p>
            <a:r>
              <a:rPr lang="en-US" dirty="0" smtClean="0"/>
              <a:t>Sodium</a:t>
            </a:r>
          </a:p>
          <a:p>
            <a:r>
              <a:rPr lang="en-US" dirty="0" smtClean="0"/>
              <a:t>Calcium</a:t>
            </a:r>
          </a:p>
          <a:p>
            <a:r>
              <a:rPr lang="en-US" dirty="0" smtClean="0"/>
              <a:t>Magnesium</a:t>
            </a:r>
          </a:p>
          <a:p>
            <a:r>
              <a:rPr lang="en-US" dirty="0" err="1" smtClean="0"/>
              <a:t>Aluminium</a:t>
            </a:r>
            <a:endParaRPr lang="en-US" dirty="0" smtClean="0"/>
          </a:p>
          <a:p>
            <a:endParaRPr lang="en-US" dirty="0"/>
          </a:p>
          <a:p>
            <a:pPr>
              <a:buNone/>
            </a:pPr>
            <a:r>
              <a:rPr lang="en-US" dirty="0" smtClean="0"/>
              <a:t>	Molten electrolysis is an expensive process as a considerable amount of energy is needed.</a:t>
            </a:r>
            <a:endParaRPr lang="en-US" dirty="0"/>
          </a:p>
        </p:txBody>
      </p:sp>
      <p:pic>
        <p:nvPicPr>
          <p:cNvPr id="4" name="Picture 1"/>
          <p:cNvPicPr>
            <a:picLocks noChangeAspect="1" noChangeArrowheads="1"/>
          </p:cNvPicPr>
          <p:nvPr/>
        </p:nvPicPr>
        <p:blipFill>
          <a:blip r:embed="rId2"/>
          <a:srcRect/>
          <a:stretch>
            <a:fillRect/>
          </a:stretch>
        </p:blipFill>
        <p:spPr bwMode="auto">
          <a:xfrm>
            <a:off x="609600" y="4343400"/>
            <a:ext cx="876300" cy="981075"/>
          </a:xfrm>
          <a:prstGeom prst="rect">
            <a:avLst/>
          </a:prstGeom>
          <a:noFill/>
          <a:ln w="9525">
            <a:noFill/>
            <a:miter lim="800000"/>
            <a:headEnd/>
            <a:tailEnd/>
          </a:ln>
          <a:effectLst/>
        </p:spPr>
      </p:pic>
    </p:spTree>
    <p:extLst>
      <p:ext uri="{BB962C8B-B14F-4D97-AF65-F5344CB8AC3E}">
        <p14:creationId xmlns:p14="http://schemas.microsoft.com/office/powerpoint/2010/main" val="2829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US" b="1" u="sng" dirty="0" err="1" smtClean="0">
                <a:effectLst>
                  <a:outerShdw blurRad="38100" dist="38100" dir="2700000" algn="tl">
                    <a:srgbClr val="000000">
                      <a:alpha val="43137"/>
                    </a:srgbClr>
                  </a:outerShdw>
                </a:effectLst>
              </a:rPr>
              <a:t>Aluminium</a:t>
            </a:r>
            <a:r>
              <a:rPr lang="en-US" b="1" u="sng" dirty="0" smtClean="0">
                <a:effectLst>
                  <a:outerShdw blurRad="38100" dist="38100" dir="2700000" algn="tl">
                    <a:srgbClr val="000000">
                      <a:alpha val="43137"/>
                    </a:srgbClr>
                  </a:outerShdw>
                </a:effectLst>
              </a:rPr>
              <a:t> reduction- Molten Electrolysis</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79512" y="1700808"/>
            <a:ext cx="8507288" cy="4318992"/>
          </a:xfrm>
        </p:spPr>
        <p:txBody>
          <a:bodyPr/>
          <a:lstStyle/>
          <a:p>
            <a:r>
              <a:rPr lang="en-US" dirty="0" smtClean="0"/>
              <a:t>The reduction of </a:t>
            </a:r>
            <a:r>
              <a:rPr lang="en-US" dirty="0" err="1" smtClean="0"/>
              <a:t>aluminium</a:t>
            </a:r>
            <a:r>
              <a:rPr lang="en-US" dirty="0" smtClean="0"/>
              <a:t> ions to </a:t>
            </a:r>
            <a:r>
              <a:rPr lang="en-US" dirty="0" err="1" smtClean="0"/>
              <a:t>aluminium</a:t>
            </a:r>
            <a:r>
              <a:rPr lang="en-US" dirty="0" smtClean="0"/>
              <a:t> metal does not occur easily</a:t>
            </a:r>
          </a:p>
          <a:p>
            <a:r>
              <a:rPr lang="en-US" dirty="0" smtClean="0"/>
              <a:t>Molten alumina is required for the last stage of </a:t>
            </a:r>
            <a:r>
              <a:rPr lang="en-US" dirty="0" err="1" smtClean="0"/>
              <a:t>aluminium</a:t>
            </a:r>
            <a:r>
              <a:rPr lang="en-US" dirty="0" smtClean="0"/>
              <a:t> extraction.</a:t>
            </a:r>
          </a:p>
          <a:p>
            <a:r>
              <a:rPr lang="en-US" dirty="0" smtClean="0"/>
              <a:t>Alumina = </a:t>
            </a:r>
            <a:r>
              <a:rPr lang="en-US" dirty="0" err="1" smtClean="0"/>
              <a:t>Aluminium</a:t>
            </a:r>
            <a:r>
              <a:rPr lang="en-US" dirty="0" smtClean="0"/>
              <a:t> Oxide,  Al</a:t>
            </a:r>
            <a:r>
              <a:rPr lang="en-US" baseline="-25000" dirty="0" smtClean="0"/>
              <a:t>2</a:t>
            </a:r>
            <a:r>
              <a:rPr lang="en-US" dirty="0" smtClean="0"/>
              <a:t>O</a:t>
            </a:r>
            <a:r>
              <a:rPr lang="en-US" baseline="-25000" dirty="0" smtClean="0"/>
              <a:t>3</a:t>
            </a:r>
          </a:p>
          <a:p>
            <a:r>
              <a:rPr lang="en-US" dirty="0" smtClean="0"/>
              <a:t>Alumina has a very high melting point of approximately 2030°C</a:t>
            </a:r>
          </a:p>
        </p:txBody>
      </p:sp>
    </p:spTree>
    <p:extLst>
      <p:ext uri="{BB962C8B-B14F-4D97-AF65-F5344CB8AC3E}">
        <p14:creationId xmlns:p14="http://schemas.microsoft.com/office/powerpoint/2010/main" val="629935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Electrolysis of </a:t>
            </a:r>
            <a:r>
              <a:rPr lang="en-US" dirty="0" err="1" smtClean="0"/>
              <a:t>aluminium</a:t>
            </a:r>
            <a:endParaRPr lang="en-US" dirty="0" smtClean="0"/>
          </a:p>
          <a:p>
            <a:pPr>
              <a:buNone/>
            </a:pPr>
            <a:r>
              <a:rPr lang="en-US" sz="3000" dirty="0" smtClean="0">
                <a:hlinkClick r:id="rId2"/>
              </a:rPr>
              <a:t>https://www.youtube.com/watch?v=CglZBajYrME</a:t>
            </a:r>
            <a:endParaRPr lang="en-US" sz="3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24010"/>
            <a:ext cx="7842699" cy="3363578"/>
          </a:xfrm>
          <a:prstGeom prst="rect">
            <a:avLst/>
          </a:prstGeom>
          <a:solidFill>
            <a:schemeClr val="accent5">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9"/>
          <p:cNvGrpSpPr/>
          <p:nvPr/>
        </p:nvGrpSpPr>
        <p:grpSpPr>
          <a:xfrm>
            <a:off x="0" y="3224010"/>
            <a:ext cx="7842699" cy="3363578"/>
            <a:chOff x="1116398" y="3224010"/>
            <a:chExt cx="7842699" cy="3363578"/>
          </a:xfrm>
          <a:solidFill>
            <a:schemeClr val="bg1">
              <a:lumMod val="75000"/>
            </a:schemeClr>
          </a:solidFill>
        </p:grpSpPr>
        <p:sp>
          <p:nvSpPr>
            <p:cNvPr id="7" name="Rectangle 6"/>
            <p:cNvSpPr/>
            <p:nvPr/>
          </p:nvSpPr>
          <p:spPr>
            <a:xfrm>
              <a:off x="1116398" y="3224010"/>
              <a:ext cx="320965" cy="3363578"/>
            </a:xfrm>
            <a:prstGeom prst="rect">
              <a:avLst/>
            </a:prstGeom>
            <a:grp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38132" y="3224010"/>
              <a:ext cx="320965" cy="3363578"/>
            </a:xfrm>
            <a:prstGeom prst="rect">
              <a:avLst/>
            </a:prstGeom>
            <a:grp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116398" y="6308452"/>
              <a:ext cx="7842699" cy="279136"/>
            </a:xfrm>
            <a:prstGeom prst="rect">
              <a:avLst/>
            </a:prstGeom>
            <a:grp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Rectangle 10"/>
          <p:cNvSpPr/>
          <p:nvPr/>
        </p:nvSpPr>
        <p:spPr>
          <a:xfrm>
            <a:off x="320965" y="3224010"/>
            <a:ext cx="348874" cy="308444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172860" y="3224010"/>
            <a:ext cx="348874" cy="308444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69839" y="5875793"/>
            <a:ext cx="6503021" cy="43265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69839" y="5291769"/>
            <a:ext cx="6503021" cy="584024"/>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flipV="1">
            <a:off x="6928094" y="5611819"/>
            <a:ext cx="1605927" cy="45719"/>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8024113" y="5483079"/>
            <a:ext cx="307009" cy="3489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953697" y="1618983"/>
            <a:ext cx="4493503" cy="33496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953697" y="1618983"/>
            <a:ext cx="348875" cy="290300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422623" y="1618983"/>
            <a:ext cx="348875" cy="290300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286728" y="1618983"/>
            <a:ext cx="348875" cy="290300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098325" y="1618983"/>
            <a:ext cx="348875" cy="290300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627189" y="1618983"/>
            <a:ext cx="348875" cy="290300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803846" y="1618983"/>
            <a:ext cx="348875" cy="290300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H="1">
            <a:off x="7326364" y="2414518"/>
            <a:ext cx="795434" cy="11584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706638" y="1370893"/>
            <a:ext cx="1353633" cy="923330"/>
          </a:xfrm>
          <a:prstGeom prst="rect">
            <a:avLst/>
          </a:prstGeom>
          <a:noFill/>
        </p:spPr>
        <p:txBody>
          <a:bodyPr wrap="square" rtlCol="0">
            <a:spAutoFit/>
          </a:bodyPr>
          <a:lstStyle/>
          <a:p>
            <a:r>
              <a:rPr lang="en-US" dirty="0" smtClean="0"/>
              <a:t>Carbon cathode lining</a:t>
            </a:r>
            <a:endParaRPr lang="en-US" dirty="0"/>
          </a:p>
        </p:txBody>
      </p:sp>
      <p:cxnSp>
        <p:nvCxnSpPr>
          <p:cNvPr id="28" name="Straight Arrow Connector 27"/>
          <p:cNvCxnSpPr/>
          <p:nvPr/>
        </p:nvCxnSpPr>
        <p:spPr>
          <a:xfrm flipH="1">
            <a:off x="7720593" y="3014659"/>
            <a:ext cx="559304" cy="788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872993" y="2607696"/>
            <a:ext cx="1353633" cy="369332"/>
          </a:xfrm>
          <a:prstGeom prst="rect">
            <a:avLst/>
          </a:prstGeom>
          <a:noFill/>
        </p:spPr>
        <p:txBody>
          <a:bodyPr wrap="square" rtlCol="0">
            <a:spAutoFit/>
          </a:bodyPr>
          <a:lstStyle/>
          <a:p>
            <a:r>
              <a:rPr lang="en-US" dirty="0" smtClean="0"/>
              <a:t>Steel lining</a:t>
            </a:r>
            <a:endParaRPr lang="en-US" dirty="0"/>
          </a:p>
        </p:txBody>
      </p:sp>
      <p:cxnSp>
        <p:nvCxnSpPr>
          <p:cNvPr id="31" name="Straight Arrow Connector 30"/>
          <p:cNvCxnSpPr/>
          <p:nvPr/>
        </p:nvCxnSpPr>
        <p:spPr>
          <a:xfrm flipH="1">
            <a:off x="7933405" y="4968604"/>
            <a:ext cx="397717" cy="6432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933405" y="4521988"/>
            <a:ext cx="1353633" cy="369332"/>
          </a:xfrm>
          <a:prstGeom prst="rect">
            <a:avLst/>
          </a:prstGeom>
          <a:noFill/>
        </p:spPr>
        <p:txBody>
          <a:bodyPr wrap="square" rtlCol="0">
            <a:spAutoFit/>
          </a:bodyPr>
          <a:lstStyle/>
          <a:p>
            <a:r>
              <a:rPr lang="en-US" dirty="0" smtClean="0"/>
              <a:t>Al(</a:t>
            </a:r>
            <a:r>
              <a:rPr lang="en-US" i="1" dirty="0" smtClean="0"/>
              <a:t>l</a:t>
            </a:r>
            <a:r>
              <a:rPr lang="en-US" dirty="0" smtClean="0"/>
              <a:t>) tap</a:t>
            </a:r>
            <a:endParaRPr lang="en-US" dirty="0"/>
          </a:p>
        </p:txBody>
      </p:sp>
      <p:sp>
        <p:nvSpPr>
          <p:cNvPr id="35" name="TextBox 34"/>
          <p:cNvSpPr txBox="1"/>
          <p:nvPr/>
        </p:nvSpPr>
        <p:spPr>
          <a:xfrm>
            <a:off x="795434" y="4645438"/>
            <a:ext cx="3418970" cy="646331"/>
          </a:xfrm>
          <a:prstGeom prst="rect">
            <a:avLst/>
          </a:prstGeom>
          <a:noFill/>
        </p:spPr>
        <p:txBody>
          <a:bodyPr wrap="square" rtlCol="0">
            <a:spAutoFit/>
          </a:bodyPr>
          <a:lstStyle/>
          <a:p>
            <a:r>
              <a:rPr lang="en-US" dirty="0" smtClean="0"/>
              <a:t>Molten mixture of alumina and </a:t>
            </a:r>
            <a:r>
              <a:rPr lang="en-US" dirty="0" err="1"/>
              <a:t>c</a:t>
            </a:r>
            <a:r>
              <a:rPr lang="en-US" dirty="0" err="1" smtClean="0"/>
              <a:t>ryolyte</a:t>
            </a:r>
            <a:endParaRPr lang="en-US" dirty="0"/>
          </a:p>
        </p:txBody>
      </p:sp>
      <p:sp>
        <p:nvSpPr>
          <p:cNvPr id="36" name="TextBox 35"/>
          <p:cNvSpPr txBox="1"/>
          <p:nvPr/>
        </p:nvSpPr>
        <p:spPr>
          <a:xfrm>
            <a:off x="8238205" y="4826788"/>
            <a:ext cx="1353633" cy="369332"/>
          </a:xfrm>
          <a:prstGeom prst="rect">
            <a:avLst/>
          </a:prstGeom>
          <a:noFill/>
        </p:spPr>
        <p:txBody>
          <a:bodyPr wrap="square" rtlCol="0">
            <a:spAutoFit/>
          </a:bodyPr>
          <a:lstStyle/>
          <a:p>
            <a:r>
              <a:rPr lang="en-US" dirty="0" smtClean="0"/>
              <a:t>Al(</a:t>
            </a:r>
            <a:r>
              <a:rPr lang="en-US" i="1" dirty="0" smtClean="0"/>
              <a:t>l</a:t>
            </a:r>
            <a:r>
              <a:rPr lang="en-US" dirty="0" smtClean="0"/>
              <a:t>) tap</a:t>
            </a:r>
            <a:endParaRPr lang="en-US" dirty="0"/>
          </a:p>
        </p:txBody>
      </p:sp>
      <p:sp>
        <p:nvSpPr>
          <p:cNvPr id="37" name="TextBox 36"/>
          <p:cNvSpPr txBox="1"/>
          <p:nvPr/>
        </p:nvSpPr>
        <p:spPr>
          <a:xfrm>
            <a:off x="3851574" y="5411764"/>
            <a:ext cx="1784029" cy="400110"/>
          </a:xfrm>
          <a:prstGeom prst="rect">
            <a:avLst/>
          </a:prstGeom>
          <a:noFill/>
        </p:spPr>
        <p:txBody>
          <a:bodyPr wrap="square" rtlCol="0">
            <a:spAutoFit/>
          </a:bodyPr>
          <a:lstStyle/>
          <a:p>
            <a:r>
              <a:rPr lang="en-US" sz="2000" dirty="0" smtClean="0"/>
              <a:t>Molten Al</a:t>
            </a:r>
            <a:endParaRPr lang="en-US" sz="2000" dirty="0"/>
          </a:p>
        </p:txBody>
      </p:sp>
      <p:cxnSp>
        <p:nvCxnSpPr>
          <p:cNvPr id="39" name="Straight Arrow Connector 38"/>
          <p:cNvCxnSpPr/>
          <p:nvPr/>
        </p:nvCxnSpPr>
        <p:spPr>
          <a:xfrm>
            <a:off x="1730417" y="1060713"/>
            <a:ext cx="725659" cy="558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339678" y="725751"/>
            <a:ext cx="1618690" cy="369332"/>
          </a:xfrm>
          <a:prstGeom prst="rect">
            <a:avLst/>
          </a:prstGeom>
          <a:noFill/>
        </p:spPr>
        <p:txBody>
          <a:bodyPr wrap="none" rtlCol="0">
            <a:spAutoFit/>
          </a:bodyPr>
          <a:lstStyle/>
          <a:p>
            <a:r>
              <a:rPr lang="en-US" dirty="0" smtClean="0"/>
              <a:t>Carbon anodes</a:t>
            </a:r>
            <a:endParaRPr lang="en-US" dirty="0"/>
          </a:p>
        </p:txBody>
      </p:sp>
    </p:spTree>
    <p:extLst>
      <p:ext uri="{BB962C8B-B14F-4D97-AF65-F5344CB8AC3E}">
        <p14:creationId xmlns:p14="http://schemas.microsoft.com/office/powerpoint/2010/main" val="2199573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p:txBody>
          <a:bodyPr/>
          <a:lstStyle/>
          <a:p>
            <a:pPr eaLnBrk="1" hangingPunct="1"/>
            <a:r>
              <a:rPr lang="en-GB" smtClean="0"/>
              <a:t>How it works</a:t>
            </a:r>
          </a:p>
        </p:txBody>
      </p:sp>
      <p:sp>
        <p:nvSpPr>
          <p:cNvPr id="7171" name="Rectangle 7"/>
          <p:cNvSpPr>
            <a:spLocks noChangeArrowheads="1"/>
          </p:cNvSpPr>
          <p:nvPr/>
        </p:nvSpPr>
        <p:spPr bwMode="auto">
          <a:xfrm>
            <a:off x="3203575" y="1916113"/>
            <a:ext cx="1512888" cy="1441450"/>
          </a:xfrm>
          <a:prstGeom prst="rect">
            <a:avLst/>
          </a:prstGeom>
          <a:solidFill>
            <a:schemeClr val="accent1"/>
          </a:solidFill>
          <a:ln w="9525">
            <a:solidFill>
              <a:schemeClr val="tx1"/>
            </a:solidFill>
            <a:miter lim="800000"/>
            <a:headEnd/>
            <a:tailEnd/>
          </a:ln>
        </p:spPr>
        <p:txBody>
          <a:bodyPr wrap="none" anchor="ctr"/>
          <a:lstStyle/>
          <a:p>
            <a:pPr algn="ctr"/>
            <a:r>
              <a:rPr lang="en-GB"/>
              <a:t>Anode</a:t>
            </a:r>
          </a:p>
          <a:p>
            <a:pPr algn="ctr"/>
            <a:r>
              <a:rPr lang="en-GB" sz="3200"/>
              <a:t>+</a:t>
            </a:r>
          </a:p>
        </p:txBody>
      </p:sp>
      <p:sp>
        <p:nvSpPr>
          <p:cNvPr id="7172" name="Rectangle 8"/>
          <p:cNvSpPr>
            <a:spLocks noChangeArrowheads="1"/>
          </p:cNvSpPr>
          <p:nvPr/>
        </p:nvSpPr>
        <p:spPr bwMode="auto">
          <a:xfrm>
            <a:off x="6443663" y="2205038"/>
            <a:ext cx="576262" cy="36004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73" name="Rectangle 9"/>
          <p:cNvSpPr>
            <a:spLocks noChangeArrowheads="1"/>
          </p:cNvSpPr>
          <p:nvPr/>
        </p:nvSpPr>
        <p:spPr bwMode="auto">
          <a:xfrm>
            <a:off x="900113" y="2205038"/>
            <a:ext cx="576262" cy="36004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74" name="Rectangle 10"/>
          <p:cNvSpPr>
            <a:spLocks noChangeArrowheads="1"/>
          </p:cNvSpPr>
          <p:nvPr/>
        </p:nvSpPr>
        <p:spPr bwMode="auto">
          <a:xfrm>
            <a:off x="900113" y="5373688"/>
            <a:ext cx="6119812" cy="431800"/>
          </a:xfrm>
          <a:prstGeom prst="rect">
            <a:avLst/>
          </a:prstGeom>
          <a:solidFill>
            <a:schemeClr val="accent1"/>
          </a:solidFill>
          <a:ln w="9525">
            <a:solidFill>
              <a:schemeClr val="tx1"/>
            </a:solidFill>
            <a:miter lim="800000"/>
            <a:headEnd/>
            <a:tailEnd/>
          </a:ln>
        </p:spPr>
        <p:txBody>
          <a:bodyPr wrap="none" anchor="ctr"/>
          <a:lstStyle/>
          <a:p>
            <a:pPr algn="ctr"/>
            <a:r>
              <a:rPr lang="en-GB"/>
              <a:t>Cathode </a:t>
            </a:r>
            <a:r>
              <a:rPr lang="en-GB" sz="2800"/>
              <a:t>-</a:t>
            </a:r>
          </a:p>
        </p:txBody>
      </p:sp>
      <p:sp>
        <p:nvSpPr>
          <p:cNvPr id="7175" name="Line 11"/>
          <p:cNvSpPr>
            <a:spLocks noChangeShapeType="1"/>
          </p:cNvSpPr>
          <p:nvPr/>
        </p:nvSpPr>
        <p:spPr bwMode="auto">
          <a:xfrm flipV="1">
            <a:off x="3563938" y="1412875"/>
            <a:ext cx="0" cy="503238"/>
          </a:xfrm>
          <a:prstGeom prst="line">
            <a:avLst/>
          </a:prstGeom>
          <a:noFill/>
          <a:ln w="9525">
            <a:solidFill>
              <a:schemeClr val="tx1"/>
            </a:solidFill>
            <a:round/>
            <a:headEnd/>
            <a:tailEnd/>
          </a:ln>
        </p:spPr>
        <p:txBody>
          <a:bodyPr/>
          <a:lstStyle/>
          <a:p>
            <a:endParaRPr lang="en-US"/>
          </a:p>
        </p:txBody>
      </p:sp>
      <p:sp>
        <p:nvSpPr>
          <p:cNvPr id="7176" name="Line 12"/>
          <p:cNvSpPr>
            <a:spLocks noChangeShapeType="1"/>
          </p:cNvSpPr>
          <p:nvPr/>
        </p:nvSpPr>
        <p:spPr bwMode="auto">
          <a:xfrm flipH="1">
            <a:off x="2484438" y="1412875"/>
            <a:ext cx="1079500" cy="0"/>
          </a:xfrm>
          <a:prstGeom prst="line">
            <a:avLst/>
          </a:prstGeom>
          <a:noFill/>
          <a:ln w="9525">
            <a:solidFill>
              <a:schemeClr val="tx1"/>
            </a:solidFill>
            <a:round/>
            <a:headEnd/>
            <a:tailEnd/>
          </a:ln>
        </p:spPr>
        <p:txBody>
          <a:bodyPr/>
          <a:lstStyle/>
          <a:p>
            <a:endParaRPr lang="en-US"/>
          </a:p>
        </p:txBody>
      </p:sp>
      <p:sp>
        <p:nvSpPr>
          <p:cNvPr id="7177" name="Line 13"/>
          <p:cNvSpPr>
            <a:spLocks noChangeShapeType="1"/>
          </p:cNvSpPr>
          <p:nvPr/>
        </p:nvSpPr>
        <p:spPr bwMode="auto">
          <a:xfrm flipV="1">
            <a:off x="1187450" y="1412875"/>
            <a:ext cx="0" cy="792163"/>
          </a:xfrm>
          <a:prstGeom prst="line">
            <a:avLst/>
          </a:prstGeom>
          <a:noFill/>
          <a:ln w="9525">
            <a:solidFill>
              <a:schemeClr val="tx1"/>
            </a:solidFill>
            <a:round/>
            <a:headEnd/>
            <a:tailEnd/>
          </a:ln>
        </p:spPr>
        <p:txBody>
          <a:bodyPr/>
          <a:lstStyle/>
          <a:p>
            <a:endParaRPr lang="en-US"/>
          </a:p>
        </p:txBody>
      </p:sp>
      <p:sp>
        <p:nvSpPr>
          <p:cNvPr id="7178" name="Oval 14"/>
          <p:cNvSpPr>
            <a:spLocks noChangeArrowheads="1"/>
          </p:cNvSpPr>
          <p:nvPr/>
        </p:nvSpPr>
        <p:spPr bwMode="auto">
          <a:xfrm>
            <a:off x="1042988" y="1341438"/>
            <a:ext cx="215900" cy="215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79" name="Oval 15"/>
          <p:cNvSpPr>
            <a:spLocks noChangeArrowheads="1"/>
          </p:cNvSpPr>
          <p:nvPr/>
        </p:nvSpPr>
        <p:spPr bwMode="auto">
          <a:xfrm>
            <a:off x="2411413" y="1268413"/>
            <a:ext cx="144462" cy="215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80" name="Line 16"/>
          <p:cNvSpPr>
            <a:spLocks noChangeShapeType="1"/>
          </p:cNvSpPr>
          <p:nvPr/>
        </p:nvSpPr>
        <p:spPr bwMode="auto">
          <a:xfrm>
            <a:off x="1476375" y="2492375"/>
            <a:ext cx="1727200" cy="0"/>
          </a:xfrm>
          <a:prstGeom prst="line">
            <a:avLst/>
          </a:prstGeom>
          <a:noFill/>
          <a:ln w="9525">
            <a:solidFill>
              <a:schemeClr val="tx1"/>
            </a:solidFill>
            <a:round/>
            <a:headEnd/>
            <a:tailEnd/>
          </a:ln>
        </p:spPr>
        <p:txBody>
          <a:bodyPr/>
          <a:lstStyle/>
          <a:p>
            <a:endParaRPr lang="en-US"/>
          </a:p>
        </p:txBody>
      </p:sp>
      <p:sp>
        <p:nvSpPr>
          <p:cNvPr id="7181" name="Line 17"/>
          <p:cNvSpPr>
            <a:spLocks noChangeShapeType="1"/>
          </p:cNvSpPr>
          <p:nvPr/>
        </p:nvSpPr>
        <p:spPr bwMode="auto">
          <a:xfrm>
            <a:off x="4716463" y="2492375"/>
            <a:ext cx="1727200" cy="0"/>
          </a:xfrm>
          <a:prstGeom prst="line">
            <a:avLst/>
          </a:prstGeom>
          <a:noFill/>
          <a:ln w="9525">
            <a:solidFill>
              <a:schemeClr val="tx1"/>
            </a:solidFill>
            <a:round/>
            <a:headEnd/>
            <a:tailEnd/>
          </a:ln>
        </p:spPr>
        <p:txBody>
          <a:bodyPr/>
          <a:lstStyle/>
          <a:p>
            <a:endParaRPr lang="en-US"/>
          </a:p>
        </p:txBody>
      </p:sp>
      <p:sp>
        <p:nvSpPr>
          <p:cNvPr id="7182" name="Text Box 18"/>
          <p:cNvSpPr txBox="1">
            <a:spLocks noChangeArrowheads="1"/>
          </p:cNvSpPr>
          <p:nvPr/>
        </p:nvSpPr>
        <p:spPr bwMode="auto">
          <a:xfrm>
            <a:off x="5961063" y="1322388"/>
            <a:ext cx="733425" cy="366712"/>
          </a:xfrm>
          <a:prstGeom prst="rect">
            <a:avLst/>
          </a:prstGeom>
          <a:noFill/>
          <a:ln w="9525">
            <a:noFill/>
            <a:miter lim="800000"/>
            <a:headEnd/>
            <a:tailEnd/>
          </a:ln>
        </p:spPr>
        <p:txBody>
          <a:bodyPr wrap="none">
            <a:spAutoFit/>
          </a:bodyPr>
          <a:lstStyle/>
          <a:p>
            <a:r>
              <a:rPr lang="en-GB"/>
              <a:t>Al</a:t>
            </a:r>
            <a:r>
              <a:rPr lang="en-GB" baseline="-25000"/>
              <a:t>2</a:t>
            </a:r>
            <a:r>
              <a:rPr lang="en-GB"/>
              <a:t>O</a:t>
            </a:r>
            <a:r>
              <a:rPr lang="en-GB" baseline="-25000"/>
              <a:t>3</a:t>
            </a:r>
          </a:p>
        </p:txBody>
      </p:sp>
      <p:sp>
        <p:nvSpPr>
          <p:cNvPr id="7183" name="Line 19"/>
          <p:cNvSpPr>
            <a:spLocks noChangeShapeType="1"/>
          </p:cNvSpPr>
          <p:nvPr/>
        </p:nvSpPr>
        <p:spPr bwMode="auto">
          <a:xfrm>
            <a:off x="6537325" y="1466850"/>
            <a:ext cx="431800" cy="0"/>
          </a:xfrm>
          <a:prstGeom prst="line">
            <a:avLst/>
          </a:prstGeom>
          <a:noFill/>
          <a:ln w="9525">
            <a:solidFill>
              <a:schemeClr val="tx1"/>
            </a:solidFill>
            <a:round/>
            <a:headEnd/>
            <a:tailEnd type="triangle" w="med" len="med"/>
          </a:ln>
        </p:spPr>
        <p:txBody>
          <a:bodyPr/>
          <a:lstStyle/>
          <a:p>
            <a:endParaRPr lang="en-US"/>
          </a:p>
        </p:txBody>
      </p:sp>
      <p:sp>
        <p:nvSpPr>
          <p:cNvPr id="7184" name="Text Box 20"/>
          <p:cNvSpPr txBox="1">
            <a:spLocks noChangeArrowheads="1"/>
          </p:cNvSpPr>
          <p:nvPr/>
        </p:nvSpPr>
        <p:spPr bwMode="auto">
          <a:xfrm>
            <a:off x="6877050" y="1341438"/>
            <a:ext cx="1364476" cy="369332"/>
          </a:xfrm>
          <a:prstGeom prst="rect">
            <a:avLst/>
          </a:prstGeom>
          <a:noFill/>
          <a:ln w="9525">
            <a:noFill/>
            <a:miter lim="800000"/>
            <a:headEnd/>
            <a:tailEnd/>
          </a:ln>
        </p:spPr>
        <p:txBody>
          <a:bodyPr wrap="none">
            <a:spAutoFit/>
          </a:bodyPr>
          <a:lstStyle/>
          <a:p>
            <a:r>
              <a:rPr lang="en-GB" dirty="0" smtClean="0"/>
              <a:t>  2Al</a:t>
            </a:r>
            <a:r>
              <a:rPr lang="en-GB" baseline="30000" dirty="0" smtClean="0"/>
              <a:t>3</a:t>
            </a:r>
            <a:r>
              <a:rPr lang="en-GB" baseline="30000" dirty="0"/>
              <a:t>+</a:t>
            </a:r>
            <a:r>
              <a:rPr lang="en-GB" dirty="0"/>
              <a:t> + 3O</a:t>
            </a:r>
            <a:r>
              <a:rPr lang="en-GB" baseline="30000" dirty="0"/>
              <a:t>2-</a:t>
            </a:r>
          </a:p>
        </p:txBody>
      </p:sp>
      <p:sp>
        <p:nvSpPr>
          <p:cNvPr id="7185" name="Text Box 21"/>
          <p:cNvSpPr txBox="1">
            <a:spLocks noChangeArrowheads="1"/>
          </p:cNvSpPr>
          <p:nvPr/>
        </p:nvSpPr>
        <p:spPr bwMode="auto">
          <a:xfrm>
            <a:off x="2771775" y="4652963"/>
            <a:ext cx="560388" cy="366712"/>
          </a:xfrm>
          <a:prstGeom prst="rect">
            <a:avLst/>
          </a:prstGeom>
          <a:noFill/>
          <a:ln w="9525">
            <a:noFill/>
            <a:miter lim="800000"/>
            <a:headEnd/>
            <a:tailEnd/>
          </a:ln>
        </p:spPr>
        <p:txBody>
          <a:bodyPr wrap="none">
            <a:spAutoFit/>
          </a:bodyPr>
          <a:lstStyle/>
          <a:p>
            <a:r>
              <a:rPr lang="en-GB"/>
              <a:t>Al</a:t>
            </a:r>
            <a:r>
              <a:rPr lang="en-GB" baseline="30000"/>
              <a:t>3+</a:t>
            </a:r>
          </a:p>
        </p:txBody>
      </p:sp>
      <p:sp>
        <p:nvSpPr>
          <p:cNvPr id="7186" name="Text Box 22"/>
          <p:cNvSpPr txBox="1">
            <a:spLocks noChangeArrowheads="1"/>
          </p:cNvSpPr>
          <p:nvPr/>
        </p:nvSpPr>
        <p:spPr bwMode="auto">
          <a:xfrm>
            <a:off x="3563938" y="4652963"/>
            <a:ext cx="560387" cy="366712"/>
          </a:xfrm>
          <a:prstGeom prst="rect">
            <a:avLst/>
          </a:prstGeom>
          <a:noFill/>
          <a:ln w="9525">
            <a:noFill/>
            <a:miter lim="800000"/>
            <a:headEnd/>
            <a:tailEnd/>
          </a:ln>
        </p:spPr>
        <p:txBody>
          <a:bodyPr wrap="none">
            <a:spAutoFit/>
          </a:bodyPr>
          <a:lstStyle/>
          <a:p>
            <a:r>
              <a:rPr lang="en-GB"/>
              <a:t>Al</a:t>
            </a:r>
            <a:r>
              <a:rPr lang="en-GB" baseline="30000"/>
              <a:t>3+</a:t>
            </a:r>
          </a:p>
        </p:txBody>
      </p:sp>
      <p:sp>
        <p:nvSpPr>
          <p:cNvPr id="7187" name="Text Box 23"/>
          <p:cNvSpPr txBox="1">
            <a:spLocks noChangeArrowheads="1"/>
          </p:cNvSpPr>
          <p:nvPr/>
        </p:nvSpPr>
        <p:spPr bwMode="auto">
          <a:xfrm>
            <a:off x="4427538" y="3716338"/>
            <a:ext cx="560387" cy="366712"/>
          </a:xfrm>
          <a:prstGeom prst="rect">
            <a:avLst/>
          </a:prstGeom>
          <a:noFill/>
          <a:ln w="9525">
            <a:noFill/>
            <a:miter lim="800000"/>
            <a:headEnd/>
            <a:tailEnd/>
          </a:ln>
        </p:spPr>
        <p:txBody>
          <a:bodyPr wrap="none">
            <a:spAutoFit/>
          </a:bodyPr>
          <a:lstStyle/>
          <a:p>
            <a:r>
              <a:rPr lang="en-GB"/>
              <a:t>Al</a:t>
            </a:r>
            <a:r>
              <a:rPr lang="en-GB" baseline="30000"/>
              <a:t>3+</a:t>
            </a:r>
          </a:p>
        </p:txBody>
      </p:sp>
      <p:sp>
        <p:nvSpPr>
          <p:cNvPr id="7188" name="Text Box 24"/>
          <p:cNvSpPr txBox="1">
            <a:spLocks noChangeArrowheads="1"/>
          </p:cNvSpPr>
          <p:nvPr/>
        </p:nvSpPr>
        <p:spPr bwMode="auto">
          <a:xfrm>
            <a:off x="4500563" y="4581525"/>
            <a:ext cx="560387" cy="366713"/>
          </a:xfrm>
          <a:prstGeom prst="rect">
            <a:avLst/>
          </a:prstGeom>
          <a:noFill/>
          <a:ln w="9525">
            <a:noFill/>
            <a:miter lim="800000"/>
            <a:headEnd/>
            <a:tailEnd/>
          </a:ln>
        </p:spPr>
        <p:txBody>
          <a:bodyPr wrap="none">
            <a:spAutoFit/>
          </a:bodyPr>
          <a:lstStyle/>
          <a:p>
            <a:r>
              <a:rPr lang="en-GB"/>
              <a:t>Al</a:t>
            </a:r>
            <a:r>
              <a:rPr lang="en-GB" baseline="30000"/>
              <a:t>3+</a:t>
            </a:r>
          </a:p>
        </p:txBody>
      </p:sp>
      <p:sp>
        <p:nvSpPr>
          <p:cNvPr id="7189" name="Text Box 25"/>
          <p:cNvSpPr txBox="1">
            <a:spLocks noChangeArrowheads="1"/>
          </p:cNvSpPr>
          <p:nvPr/>
        </p:nvSpPr>
        <p:spPr bwMode="auto">
          <a:xfrm>
            <a:off x="4624388" y="4168775"/>
            <a:ext cx="496887" cy="366713"/>
          </a:xfrm>
          <a:prstGeom prst="rect">
            <a:avLst/>
          </a:prstGeom>
          <a:noFill/>
          <a:ln w="9525">
            <a:noFill/>
            <a:miter lim="800000"/>
            <a:headEnd/>
            <a:tailEnd/>
          </a:ln>
        </p:spPr>
        <p:txBody>
          <a:bodyPr wrap="none">
            <a:spAutoFit/>
          </a:bodyPr>
          <a:lstStyle/>
          <a:p>
            <a:r>
              <a:rPr lang="en-GB"/>
              <a:t>O</a:t>
            </a:r>
            <a:r>
              <a:rPr lang="en-GB" baseline="30000"/>
              <a:t>2-</a:t>
            </a:r>
          </a:p>
        </p:txBody>
      </p:sp>
      <p:sp>
        <p:nvSpPr>
          <p:cNvPr id="7190" name="Text Box 26"/>
          <p:cNvSpPr txBox="1">
            <a:spLocks noChangeArrowheads="1"/>
          </p:cNvSpPr>
          <p:nvPr/>
        </p:nvSpPr>
        <p:spPr bwMode="auto">
          <a:xfrm>
            <a:off x="2195513" y="4652963"/>
            <a:ext cx="496887" cy="366712"/>
          </a:xfrm>
          <a:prstGeom prst="rect">
            <a:avLst/>
          </a:prstGeom>
          <a:noFill/>
          <a:ln w="9525">
            <a:noFill/>
            <a:miter lim="800000"/>
            <a:headEnd/>
            <a:tailEnd/>
          </a:ln>
        </p:spPr>
        <p:txBody>
          <a:bodyPr wrap="none">
            <a:spAutoFit/>
          </a:bodyPr>
          <a:lstStyle/>
          <a:p>
            <a:r>
              <a:rPr lang="en-GB"/>
              <a:t>O</a:t>
            </a:r>
            <a:r>
              <a:rPr lang="en-GB" baseline="30000"/>
              <a:t>2-</a:t>
            </a:r>
          </a:p>
        </p:txBody>
      </p:sp>
      <p:sp>
        <p:nvSpPr>
          <p:cNvPr id="7191" name="Text Box 27"/>
          <p:cNvSpPr txBox="1">
            <a:spLocks noChangeArrowheads="1"/>
          </p:cNvSpPr>
          <p:nvPr/>
        </p:nvSpPr>
        <p:spPr bwMode="auto">
          <a:xfrm>
            <a:off x="5651500" y="4437063"/>
            <a:ext cx="496888" cy="366712"/>
          </a:xfrm>
          <a:prstGeom prst="rect">
            <a:avLst/>
          </a:prstGeom>
          <a:noFill/>
          <a:ln w="9525">
            <a:noFill/>
            <a:miter lim="800000"/>
            <a:headEnd/>
            <a:tailEnd/>
          </a:ln>
        </p:spPr>
        <p:txBody>
          <a:bodyPr wrap="none">
            <a:spAutoFit/>
          </a:bodyPr>
          <a:lstStyle/>
          <a:p>
            <a:r>
              <a:rPr lang="en-GB"/>
              <a:t>O</a:t>
            </a:r>
            <a:r>
              <a:rPr lang="en-GB" baseline="30000"/>
              <a:t>2-</a:t>
            </a:r>
          </a:p>
        </p:txBody>
      </p:sp>
      <p:sp>
        <p:nvSpPr>
          <p:cNvPr id="7192" name="Text Box 28"/>
          <p:cNvSpPr txBox="1">
            <a:spLocks noChangeArrowheads="1"/>
          </p:cNvSpPr>
          <p:nvPr/>
        </p:nvSpPr>
        <p:spPr bwMode="auto">
          <a:xfrm>
            <a:off x="3708400" y="4076700"/>
            <a:ext cx="496888" cy="366713"/>
          </a:xfrm>
          <a:prstGeom prst="rect">
            <a:avLst/>
          </a:prstGeom>
          <a:noFill/>
          <a:ln w="9525">
            <a:noFill/>
            <a:miter lim="800000"/>
            <a:headEnd/>
            <a:tailEnd/>
          </a:ln>
        </p:spPr>
        <p:txBody>
          <a:bodyPr wrap="none">
            <a:spAutoFit/>
          </a:bodyPr>
          <a:lstStyle/>
          <a:p>
            <a:r>
              <a:rPr lang="en-GB"/>
              <a:t>O</a:t>
            </a:r>
            <a:r>
              <a:rPr lang="en-GB" baseline="30000"/>
              <a:t>2-</a:t>
            </a:r>
          </a:p>
        </p:txBody>
      </p:sp>
      <p:sp>
        <p:nvSpPr>
          <p:cNvPr id="7193" name="Text Box 29"/>
          <p:cNvSpPr txBox="1">
            <a:spLocks noChangeArrowheads="1"/>
          </p:cNvSpPr>
          <p:nvPr/>
        </p:nvSpPr>
        <p:spPr bwMode="auto">
          <a:xfrm>
            <a:off x="5508625" y="3933825"/>
            <a:ext cx="496888" cy="366713"/>
          </a:xfrm>
          <a:prstGeom prst="rect">
            <a:avLst/>
          </a:prstGeom>
          <a:noFill/>
          <a:ln w="9525">
            <a:noFill/>
            <a:miter lim="800000"/>
            <a:headEnd/>
            <a:tailEnd/>
          </a:ln>
        </p:spPr>
        <p:txBody>
          <a:bodyPr wrap="none">
            <a:spAutoFit/>
          </a:bodyPr>
          <a:lstStyle/>
          <a:p>
            <a:r>
              <a:rPr lang="en-GB"/>
              <a:t>O</a:t>
            </a:r>
            <a:r>
              <a:rPr lang="en-GB" baseline="30000"/>
              <a:t>2-</a:t>
            </a:r>
          </a:p>
        </p:txBody>
      </p:sp>
      <p:sp>
        <p:nvSpPr>
          <p:cNvPr id="7194" name="Text Box 30"/>
          <p:cNvSpPr txBox="1">
            <a:spLocks noChangeArrowheads="1"/>
          </p:cNvSpPr>
          <p:nvPr/>
        </p:nvSpPr>
        <p:spPr bwMode="auto">
          <a:xfrm>
            <a:off x="1763713" y="4076700"/>
            <a:ext cx="496887" cy="366713"/>
          </a:xfrm>
          <a:prstGeom prst="rect">
            <a:avLst/>
          </a:prstGeom>
          <a:noFill/>
          <a:ln w="9525">
            <a:noFill/>
            <a:miter lim="800000"/>
            <a:headEnd/>
            <a:tailEnd/>
          </a:ln>
        </p:spPr>
        <p:txBody>
          <a:bodyPr wrap="none">
            <a:spAutoFit/>
          </a:bodyPr>
          <a:lstStyle/>
          <a:p>
            <a:r>
              <a:rPr lang="en-GB"/>
              <a:t>O</a:t>
            </a:r>
            <a:r>
              <a:rPr lang="en-GB" baseline="30000"/>
              <a:t>2-</a:t>
            </a:r>
          </a:p>
        </p:txBody>
      </p:sp>
      <p:sp>
        <p:nvSpPr>
          <p:cNvPr id="7195" name="Text Box 35"/>
          <p:cNvSpPr txBox="1">
            <a:spLocks noChangeArrowheads="1"/>
          </p:cNvSpPr>
          <p:nvPr/>
        </p:nvSpPr>
        <p:spPr bwMode="auto">
          <a:xfrm>
            <a:off x="1311275" y="1289050"/>
            <a:ext cx="1263650" cy="641350"/>
          </a:xfrm>
          <a:prstGeom prst="rect">
            <a:avLst/>
          </a:prstGeom>
          <a:noFill/>
          <a:ln w="9525">
            <a:noFill/>
            <a:miter lim="800000"/>
            <a:headEnd/>
            <a:tailEnd/>
          </a:ln>
        </p:spPr>
        <p:txBody>
          <a:bodyPr wrap="none">
            <a:spAutoFit/>
          </a:bodyPr>
          <a:lstStyle/>
          <a:p>
            <a:r>
              <a:rPr lang="en-GB"/>
              <a:t>Direct</a:t>
            </a:r>
          </a:p>
          <a:p>
            <a:r>
              <a:rPr lang="en-GB"/>
              <a:t>     Current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7"/>
          <p:cNvSpPr>
            <a:spLocks noChangeArrowheads="1"/>
          </p:cNvSpPr>
          <p:nvPr/>
        </p:nvSpPr>
        <p:spPr bwMode="auto">
          <a:xfrm>
            <a:off x="215900" y="1196975"/>
            <a:ext cx="8748713" cy="5545138"/>
          </a:xfrm>
          <a:prstGeom prst="rect">
            <a:avLst/>
          </a:prstGeom>
          <a:solidFill>
            <a:srgbClr val="FDFDA1"/>
          </a:solidFill>
          <a:ln w="9525">
            <a:solidFill>
              <a:schemeClr val="tx1"/>
            </a:solidFill>
            <a:miter lim="800000"/>
            <a:headEnd/>
            <a:tailEnd/>
          </a:ln>
        </p:spPr>
        <p:txBody>
          <a:bodyPr wrap="none" anchor="ctr"/>
          <a:lstStyle/>
          <a:p>
            <a:pPr algn="ctr"/>
            <a:endParaRPr lang="en-US"/>
          </a:p>
        </p:txBody>
      </p:sp>
      <p:sp>
        <p:nvSpPr>
          <p:cNvPr id="8195" name="Rectangle 13"/>
          <p:cNvSpPr>
            <a:spLocks noChangeArrowheads="1"/>
          </p:cNvSpPr>
          <p:nvPr/>
        </p:nvSpPr>
        <p:spPr bwMode="auto">
          <a:xfrm>
            <a:off x="1619250" y="0"/>
            <a:ext cx="576263" cy="15573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196" name="Rectangle 2"/>
          <p:cNvSpPr>
            <a:spLocks noGrp="1" noChangeArrowheads="1"/>
          </p:cNvSpPr>
          <p:nvPr>
            <p:ph type="title"/>
          </p:nvPr>
        </p:nvSpPr>
        <p:spPr/>
        <p:txBody>
          <a:bodyPr/>
          <a:lstStyle/>
          <a:p>
            <a:pPr eaLnBrk="1" hangingPunct="1"/>
            <a:r>
              <a:rPr lang="en-GB" smtClean="0"/>
              <a:t>At the anode</a:t>
            </a:r>
          </a:p>
        </p:txBody>
      </p:sp>
      <p:grpSp>
        <p:nvGrpSpPr>
          <p:cNvPr id="2" name="Group 8"/>
          <p:cNvGrpSpPr>
            <a:grpSpLocks/>
          </p:cNvGrpSpPr>
          <p:nvPr/>
        </p:nvGrpSpPr>
        <p:grpSpPr bwMode="auto">
          <a:xfrm>
            <a:off x="2438400" y="2057400"/>
            <a:ext cx="517525" cy="777875"/>
            <a:chOff x="2686" y="1447"/>
            <a:chExt cx="326" cy="490"/>
          </a:xfrm>
        </p:grpSpPr>
        <p:sp>
          <p:nvSpPr>
            <p:cNvPr id="8223" name="Text Box 6"/>
            <p:cNvSpPr txBox="1">
              <a:spLocks noChangeArrowheads="1"/>
            </p:cNvSpPr>
            <p:nvPr/>
          </p:nvSpPr>
          <p:spPr bwMode="auto">
            <a:xfrm>
              <a:off x="2686" y="1447"/>
              <a:ext cx="313" cy="231"/>
            </a:xfrm>
            <a:prstGeom prst="rect">
              <a:avLst/>
            </a:prstGeom>
            <a:noFill/>
            <a:ln w="9525">
              <a:noFill/>
              <a:miter lim="800000"/>
              <a:headEnd/>
              <a:tailEnd/>
            </a:ln>
          </p:spPr>
          <p:txBody>
            <a:bodyPr wrap="none">
              <a:spAutoFit/>
            </a:bodyPr>
            <a:lstStyle/>
            <a:p>
              <a:r>
                <a:rPr lang="en-GB"/>
                <a:t>O</a:t>
              </a:r>
              <a:r>
                <a:rPr lang="en-GB" baseline="30000"/>
                <a:t>2-</a:t>
              </a:r>
            </a:p>
          </p:txBody>
        </p:sp>
        <p:sp>
          <p:nvSpPr>
            <p:cNvPr id="8224" name="Text Box 7"/>
            <p:cNvSpPr txBox="1">
              <a:spLocks noChangeArrowheads="1"/>
            </p:cNvSpPr>
            <p:nvPr/>
          </p:nvSpPr>
          <p:spPr bwMode="auto">
            <a:xfrm>
              <a:off x="2699" y="1706"/>
              <a:ext cx="313" cy="231"/>
            </a:xfrm>
            <a:prstGeom prst="rect">
              <a:avLst/>
            </a:prstGeom>
            <a:noFill/>
            <a:ln w="9525">
              <a:noFill/>
              <a:miter lim="800000"/>
              <a:headEnd/>
              <a:tailEnd/>
            </a:ln>
          </p:spPr>
          <p:txBody>
            <a:bodyPr wrap="none">
              <a:spAutoFit/>
            </a:bodyPr>
            <a:lstStyle/>
            <a:p>
              <a:r>
                <a:rPr lang="en-GB"/>
                <a:t>O</a:t>
              </a:r>
              <a:r>
                <a:rPr lang="en-GB" baseline="30000"/>
                <a:t>2-</a:t>
              </a:r>
            </a:p>
          </p:txBody>
        </p:sp>
      </p:grpSp>
      <p:sp>
        <p:nvSpPr>
          <p:cNvPr id="19490" name="Text Box 34"/>
          <p:cNvSpPr txBox="1">
            <a:spLocks noChangeArrowheads="1"/>
          </p:cNvSpPr>
          <p:nvPr/>
        </p:nvSpPr>
        <p:spPr bwMode="auto">
          <a:xfrm>
            <a:off x="2124075" y="3284538"/>
            <a:ext cx="611188" cy="366712"/>
          </a:xfrm>
          <a:prstGeom prst="rect">
            <a:avLst/>
          </a:prstGeom>
          <a:noFill/>
          <a:ln w="9525">
            <a:noFill/>
            <a:miter lim="800000"/>
            <a:headEnd/>
            <a:tailEnd/>
          </a:ln>
        </p:spPr>
        <p:txBody>
          <a:bodyPr wrap="none">
            <a:spAutoFit/>
          </a:bodyPr>
          <a:lstStyle/>
          <a:p>
            <a:r>
              <a:rPr lang="en-GB"/>
              <a:t>CO</a:t>
            </a:r>
            <a:r>
              <a:rPr lang="en-GB" baseline="-25000"/>
              <a:t>2</a:t>
            </a:r>
          </a:p>
        </p:txBody>
      </p:sp>
      <p:sp>
        <p:nvSpPr>
          <p:cNvPr id="8199" name="Rectangle 5"/>
          <p:cNvSpPr>
            <a:spLocks noChangeArrowheads="1"/>
          </p:cNvSpPr>
          <p:nvPr/>
        </p:nvSpPr>
        <p:spPr bwMode="auto">
          <a:xfrm>
            <a:off x="971550" y="1557338"/>
            <a:ext cx="1368425" cy="4103687"/>
          </a:xfrm>
          <a:prstGeom prst="rect">
            <a:avLst/>
          </a:prstGeom>
          <a:solidFill>
            <a:schemeClr val="accent1"/>
          </a:solidFill>
          <a:ln w="9525">
            <a:solidFill>
              <a:schemeClr val="tx1"/>
            </a:solidFill>
            <a:miter lim="800000"/>
            <a:headEnd/>
            <a:tailEnd/>
          </a:ln>
        </p:spPr>
        <p:txBody>
          <a:bodyPr wrap="none" anchor="ctr"/>
          <a:lstStyle/>
          <a:p>
            <a:pPr algn="ctr"/>
            <a:r>
              <a:rPr lang="en-GB"/>
              <a:t>anode</a:t>
            </a:r>
          </a:p>
        </p:txBody>
      </p:sp>
      <p:sp>
        <p:nvSpPr>
          <p:cNvPr id="19465" name="Text Box 9"/>
          <p:cNvSpPr txBox="1">
            <a:spLocks noChangeArrowheads="1"/>
          </p:cNvSpPr>
          <p:nvPr/>
        </p:nvSpPr>
        <p:spPr bwMode="auto">
          <a:xfrm>
            <a:off x="2339975" y="2492375"/>
            <a:ext cx="446088" cy="366713"/>
          </a:xfrm>
          <a:prstGeom prst="rect">
            <a:avLst/>
          </a:prstGeom>
          <a:noFill/>
          <a:ln w="9525">
            <a:noFill/>
            <a:miter lim="800000"/>
            <a:headEnd/>
            <a:tailEnd/>
          </a:ln>
        </p:spPr>
        <p:txBody>
          <a:bodyPr wrap="none">
            <a:spAutoFit/>
          </a:bodyPr>
          <a:lstStyle/>
          <a:p>
            <a:r>
              <a:rPr lang="en-GB"/>
              <a:t>O</a:t>
            </a:r>
            <a:r>
              <a:rPr lang="en-GB" baseline="-25000"/>
              <a:t>2</a:t>
            </a:r>
          </a:p>
        </p:txBody>
      </p:sp>
      <p:grpSp>
        <p:nvGrpSpPr>
          <p:cNvPr id="3" name="Group 12"/>
          <p:cNvGrpSpPr>
            <a:grpSpLocks/>
          </p:cNvGrpSpPr>
          <p:nvPr/>
        </p:nvGrpSpPr>
        <p:grpSpPr bwMode="auto">
          <a:xfrm>
            <a:off x="2338391" y="2312987"/>
            <a:ext cx="703263" cy="1025277"/>
            <a:chOff x="2731" y="2717"/>
            <a:chExt cx="443" cy="686"/>
          </a:xfrm>
        </p:grpSpPr>
        <p:sp>
          <p:nvSpPr>
            <p:cNvPr id="8221" name="Text Box 10"/>
            <p:cNvSpPr txBox="1">
              <a:spLocks noChangeArrowheads="1"/>
            </p:cNvSpPr>
            <p:nvPr/>
          </p:nvSpPr>
          <p:spPr bwMode="auto">
            <a:xfrm>
              <a:off x="2731" y="2717"/>
              <a:ext cx="380" cy="245"/>
            </a:xfrm>
            <a:prstGeom prst="rect">
              <a:avLst/>
            </a:prstGeom>
            <a:noFill/>
            <a:ln w="9525">
              <a:noFill/>
              <a:miter lim="800000"/>
              <a:headEnd/>
              <a:tailEnd/>
            </a:ln>
          </p:spPr>
          <p:txBody>
            <a:bodyPr>
              <a:spAutoFit/>
            </a:bodyPr>
            <a:lstStyle/>
            <a:p>
              <a:r>
                <a:rPr lang="en-GB" dirty="0"/>
                <a:t>e</a:t>
              </a:r>
              <a:r>
                <a:rPr lang="en-GB" baseline="30000" dirty="0"/>
                <a:t>-</a:t>
              </a:r>
              <a:r>
                <a:rPr lang="en-GB" dirty="0"/>
                <a:t> e</a:t>
              </a:r>
              <a:r>
                <a:rPr lang="en-GB" baseline="30000" dirty="0"/>
                <a:t>-</a:t>
              </a:r>
            </a:p>
          </p:txBody>
        </p:sp>
        <p:sp>
          <p:nvSpPr>
            <p:cNvPr id="8222" name="Text Box 11"/>
            <p:cNvSpPr txBox="1">
              <a:spLocks noChangeArrowheads="1"/>
            </p:cNvSpPr>
            <p:nvPr/>
          </p:nvSpPr>
          <p:spPr bwMode="auto">
            <a:xfrm>
              <a:off x="2794" y="3158"/>
              <a:ext cx="380" cy="245"/>
            </a:xfrm>
            <a:prstGeom prst="rect">
              <a:avLst/>
            </a:prstGeom>
            <a:noFill/>
            <a:ln w="9525">
              <a:noFill/>
              <a:miter lim="800000"/>
              <a:headEnd/>
              <a:tailEnd/>
            </a:ln>
          </p:spPr>
          <p:txBody>
            <a:bodyPr wrap="none">
              <a:spAutoFit/>
            </a:bodyPr>
            <a:lstStyle/>
            <a:p>
              <a:r>
                <a:rPr lang="en-GB" dirty="0"/>
                <a:t>e</a:t>
              </a:r>
              <a:r>
                <a:rPr lang="en-GB" baseline="30000" dirty="0"/>
                <a:t>-</a:t>
              </a:r>
              <a:r>
                <a:rPr lang="en-GB" dirty="0"/>
                <a:t> e</a:t>
              </a:r>
              <a:r>
                <a:rPr lang="en-GB" baseline="30000" dirty="0"/>
                <a:t>-</a:t>
              </a:r>
            </a:p>
          </p:txBody>
        </p:sp>
      </p:grpSp>
      <p:grpSp>
        <p:nvGrpSpPr>
          <p:cNvPr id="4" name="Group 16"/>
          <p:cNvGrpSpPr>
            <a:grpSpLocks/>
          </p:cNvGrpSpPr>
          <p:nvPr/>
        </p:nvGrpSpPr>
        <p:grpSpPr bwMode="auto">
          <a:xfrm>
            <a:off x="2325688" y="3730625"/>
            <a:ext cx="517525" cy="777875"/>
            <a:chOff x="2686" y="1447"/>
            <a:chExt cx="326" cy="490"/>
          </a:xfrm>
        </p:grpSpPr>
        <p:sp>
          <p:nvSpPr>
            <p:cNvPr id="8219" name="Text Box 17"/>
            <p:cNvSpPr txBox="1">
              <a:spLocks noChangeArrowheads="1"/>
            </p:cNvSpPr>
            <p:nvPr/>
          </p:nvSpPr>
          <p:spPr bwMode="auto">
            <a:xfrm>
              <a:off x="2686" y="1447"/>
              <a:ext cx="313" cy="231"/>
            </a:xfrm>
            <a:prstGeom prst="rect">
              <a:avLst/>
            </a:prstGeom>
            <a:noFill/>
            <a:ln w="9525">
              <a:noFill/>
              <a:miter lim="800000"/>
              <a:headEnd/>
              <a:tailEnd/>
            </a:ln>
          </p:spPr>
          <p:txBody>
            <a:bodyPr wrap="none">
              <a:spAutoFit/>
            </a:bodyPr>
            <a:lstStyle/>
            <a:p>
              <a:r>
                <a:rPr lang="en-GB"/>
                <a:t>O</a:t>
              </a:r>
              <a:r>
                <a:rPr lang="en-GB" baseline="30000"/>
                <a:t>2-</a:t>
              </a:r>
            </a:p>
          </p:txBody>
        </p:sp>
        <p:sp>
          <p:nvSpPr>
            <p:cNvPr id="8220" name="Text Box 18"/>
            <p:cNvSpPr txBox="1">
              <a:spLocks noChangeArrowheads="1"/>
            </p:cNvSpPr>
            <p:nvPr/>
          </p:nvSpPr>
          <p:spPr bwMode="auto">
            <a:xfrm>
              <a:off x="2699" y="1706"/>
              <a:ext cx="313" cy="231"/>
            </a:xfrm>
            <a:prstGeom prst="rect">
              <a:avLst/>
            </a:prstGeom>
            <a:noFill/>
            <a:ln w="9525">
              <a:noFill/>
              <a:miter lim="800000"/>
              <a:headEnd/>
              <a:tailEnd/>
            </a:ln>
          </p:spPr>
          <p:txBody>
            <a:bodyPr wrap="none">
              <a:spAutoFit/>
            </a:bodyPr>
            <a:lstStyle/>
            <a:p>
              <a:r>
                <a:rPr lang="en-GB"/>
                <a:t>O</a:t>
              </a:r>
              <a:r>
                <a:rPr lang="en-GB" baseline="30000"/>
                <a:t>2-</a:t>
              </a:r>
            </a:p>
          </p:txBody>
        </p:sp>
      </p:grpSp>
      <p:sp>
        <p:nvSpPr>
          <p:cNvPr id="19478" name="Text Box 22"/>
          <p:cNvSpPr txBox="1">
            <a:spLocks noChangeArrowheads="1"/>
          </p:cNvSpPr>
          <p:nvPr/>
        </p:nvSpPr>
        <p:spPr bwMode="auto">
          <a:xfrm>
            <a:off x="2325688" y="3925888"/>
            <a:ext cx="446087" cy="366712"/>
          </a:xfrm>
          <a:prstGeom prst="rect">
            <a:avLst/>
          </a:prstGeom>
          <a:noFill/>
          <a:ln w="9525">
            <a:noFill/>
            <a:miter lim="800000"/>
            <a:headEnd/>
            <a:tailEnd/>
          </a:ln>
        </p:spPr>
        <p:txBody>
          <a:bodyPr wrap="none">
            <a:spAutoFit/>
          </a:bodyPr>
          <a:lstStyle/>
          <a:p>
            <a:r>
              <a:rPr lang="en-GB"/>
              <a:t>O</a:t>
            </a:r>
            <a:r>
              <a:rPr lang="en-GB" baseline="-25000"/>
              <a:t>2</a:t>
            </a:r>
          </a:p>
        </p:txBody>
      </p:sp>
      <p:grpSp>
        <p:nvGrpSpPr>
          <p:cNvPr id="5" name="Group 23"/>
          <p:cNvGrpSpPr>
            <a:grpSpLocks/>
          </p:cNvGrpSpPr>
          <p:nvPr/>
        </p:nvGrpSpPr>
        <p:grpSpPr bwMode="auto">
          <a:xfrm>
            <a:off x="2328866" y="3748088"/>
            <a:ext cx="636588" cy="1190625"/>
            <a:chOff x="2731" y="2717"/>
            <a:chExt cx="401" cy="750"/>
          </a:xfrm>
        </p:grpSpPr>
        <p:sp>
          <p:nvSpPr>
            <p:cNvPr id="8217" name="Text Box 24"/>
            <p:cNvSpPr txBox="1">
              <a:spLocks noChangeArrowheads="1"/>
            </p:cNvSpPr>
            <p:nvPr/>
          </p:nvSpPr>
          <p:spPr bwMode="auto">
            <a:xfrm>
              <a:off x="2731" y="2717"/>
              <a:ext cx="380" cy="231"/>
            </a:xfrm>
            <a:prstGeom prst="rect">
              <a:avLst/>
            </a:prstGeom>
            <a:noFill/>
            <a:ln w="9525">
              <a:noFill/>
              <a:miter lim="800000"/>
              <a:headEnd/>
              <a:tailEnd/>
            </a:ln>
          </p:spPr>
          <p:txBody>
            <a:bodyPr wrap="none">
              <a:spAutoFit/>
            </a:bodyPr>
            <a:lstStyle/>
            <a:p>
              <a:r>
                <a:rPr lang="en-GB"/>
                <a:t>e</a:t>
              </a:r>
              <a:r>
                <a:rPr lang="en-GB" baseline="30000"/>
                <a:t>-</a:t>
              </a:r>
              <a:r>
                <a:rPr lang="en-GB"/>
                <a:t> e</a:t>
              </a:r>
              <a:r>
                <a:rPr lang="en-GB" baseline="30000"/>
                <a:t>-</a:t>
              </a:r>
            </a:p>
          </p:txBody>
        </p:sp>
        <p:sp>
          <p:nvSpPr>
            <p:cNvPr id="8218" name="Text Box 25"/>
            <p:cNvSpPr txBox="1">
              <a:spLocks noChangeArrowheads="1"/>
            </p:cNvSpPr>
            <p:nvPr/>
          </p:nvSpPr>
          <p:spPr bwMode="auto">
            <a:xfrm>
              <a:off x="2752" y="3236"/>
              <a:ext cx="380" cy="231"/>
            </a:xfrm>
            <a:prstGeom prst="rect">
              <a:avLst/>
            </a:prstGeom>
            <a:noFill/>
            <a:ln w="9525">
              <a:noFill/>
              <a:miter lim="800000"/>
              <a:headEnd/>
              <a:tailEnd/>
            </a:ln>
          </p:spPr>
          <p:txBody>
            <a:bodyPr>
              <a:spAutoFit/>
            </a:bodyPr>
            <a:lstStyle/>
            <a:p>
              <a:r>
                <a:rPr lang="en-GB" dirty="0"/>
                <a:t>e</a:t>
              </a:r>
              <a:r>
                <a:rPr lang="en-GB" baseline="30000" dirty="0"/>
                <a:t>-</a:t>
              </a:r>
              <a:r>
                <a:rPr lang="en-GB" dirty="0"/>
                <a:t> e</a:t>
              </a:r>
              <a:r>
                <a:rPr lang="en-GB" baseline="30000" dirty="0"/>
                <a:t>-</a:t>
              </a:r>
            </a:p>
          </p:txBody>
        </p:sp>
      </p:grpSp>
      <p:grpSp>
        <p:nvGrpSpPr>
          <p:cNvPr id="6" name="Group 30"/>
          <p:cNvGrpSpPr>
            <a:grpSpLocks/>
          </p:cNvGrpSpPr>
          <p:nvPr/>
        </p:nvGrpSpPr>
        <p:grpSpPr bwMode="auto">
          <a:xfrm>
            <a:off x="3040063" y="4941888"/>
            <a:ext cx="1852612" cy="736600"/>
            <a:chOff x="1915" y="3113"/>
            <a:chExt cx="1167" cy="464"/>
          </a:xfrm>
        </p:grpSpPr>
        <p:sp>
          <p:nvSpPr>
            <p:cNvPr id="8215" name="Text Box 26"/>
            <p:cNvSpPr txBox="1">
              <a:spLocks noChangeArrowheads="1"/>
            </p:cNvSpPr>
            <p:nvPr/>
          </p:nvSpPr>
          <p:spPr bwMode="auto">
            <a:xfrm>
              <a:off x="1915" y="3135"/>
              <a:ext cx="735" cy="442"/>
            </a:xfrm>
            <a:prstGeom prst="rect">
              <a:avLst/>
            </a:prstGeom>
            <a:noFill/>
            <a:ln w="9525">
              <a:noFill/>
              <a:miter lim="800000"/>
              <a:headEnd/>
              <a:tailEnd/>
            </a:ln>
          </p:spPr>
          <p:txBody>
            <a:bodyPr wrap="none">
              <a:spAutoFit/>
            </a:bodyPr>
            <a:lstStyle/>
            <a:p>
              <a:r>
                <a:rPr lang="en-GB" sz="4000"/>
                <a:t>2O</a:t>
              </a:r>
              <a:r>
                <a:rPr lang="en-GB" sz="4000" baseline="30000"/>
                <a:t>2-</a:t>
              </a:r>
            </a:p>
          </p:txBody>
        </p:sp>
        <p:sp>
          <p:nvSpPr>
            <p:cNvPr id="8216" name="Text Box 29"/>
            <p:cNvSpPr txBox="1">
              <a:spLocks noChangeArrowheads="1"/>
            </p:cNvSpPr>
            <p:nvPr/>
          </p:nvSpPr>
          <p:spPr bwMode="auto">
            <a:xfrm>
              <a:off x="2653" y="3113"/>
              <a:ext cx="429" cy="442"/>
            </a:xfrm>
            <a:prstGeom prst="rect">
              <a:avLst/>
            </a:prstGeom>
            <a:noFill/>
            <a:ln w="9525">
              <a:noFill/>
              <a:miter lim="800000"/>
              <a:headEnd/>
              <a:tailEnd/>
            </a:ln>
          </p:spPr>
          <p:txBody>
            <a:bodyPr wrap="none">
              <a:spAutoFit/>
            </a:bodyPr>
            <a:lstStyle/>
            <a:p>
              <a:r>
                <a:rPr lang="en-GB" sz="4000">
                  <a:sym typeface="Wingdings" pitchFamily="2" charset="2"/>
                </a:rPr>
                <a:t></a:t>
              </a:r>
              <a:endParaRPr lang="en-GB" sz="4000"/>
            </a:p>
          </p:txBody>
        </p:sp>
      </p:grpSp>
      <p:grpSp>
        <p:nvGrpSpPr>
          <p:cNvPr id="7" name="Group 33"/>
          <p:cNvGrpSpPr>
            <a:grpSpLocks/>
          </p:cNvGrpSpPr>
          <p:nvPr/>
        </p:nvGrpSpPr>
        <p:grpSpPr bwMode="auto">
          <a:xfrm>
            <a:off x="4932363" y="4941888"/>
            <a:ext cx="2093912" cy="701675"/>
            <a:chOff x="3107" y="3113"/>
            <a:chExt cx="1319" cy="442"/>
          </a:xfrm>
        </p:grpSpPr>
        <p:sp>
          <p:nvSpPr>
            <p:cNvPr id="8213" name="Text Box 31"/>
            <p:cNvSpPr txBox="1">
              <a:spLocks noChangeArrowheads="1"/>
            </p:cNvSpPr>
            <p:nvPr/>
          </p:nvSpPr>
          <p:spPr bwMode="auto">
            <a:xfrm>
              <a:off x="3107" y="3113"/>
              <a:ext cx="485" cy="442"/>
            </a:xfrm>
            <a:prstGeom prst="rect">
              <a:avLst/>
            </a:prstGeom>
            <a:noFill/>
            <a:ln w="9525">
              <a:noFill/>
              <a:miter lim="800000"/>
              <a:headEnd/>
              <a:tailEnd/>
            </a:ln>
          </p:spPr>
          <p:txBody>
            <a:bodyPr wrap="none">
              <a:spAutoFit/>
            </a:bodyPr>
            <a:lstStyle/>
            <a:p>
              <a:r>
                <a:rPr lang="en-GB" sz="4000"/>
                <a:t>O</a:t>
              </a:r>
              <a:r>
                <a:rPr lang="en-GB" sz="4000" baseline="-25000"/>
                <a:t>2</a:t>
              </a:r>
            </a:p>
          </p:txBody>
        </p:sp>
        <p:sp>
          <p:nvSpPr>
            <p:cNvPr id="8214" name="Text Box 32"/>
            <p:cNvSpPr txBox="1">
              <a:spLocks noChangeArrowheads="1"/>
            </p:cNvSpPr>
            <p:nvPr/>
          </p:nvSpPr>
          <p:spPr bwMode="auto">
            <a:xfrm>
              <a:off x="3606" y="3113"/>
              <a:ext cx="820" cy="442"/>
            </a:xfrm>
            <a:prstGeom prst="rect">
              <a:avLst/>
            </a:prstGeom>
            <a:noFill/>
            <a:ln w="9525">
              <a:noFill/>
              <a:miter lim="800000"/>
              <a:headEnd/>
              <a:tailEnd/>
            </a:ln>
          </p:spPr>
          <p:txBody>
            <a:bodyPr wrap="none">
              <a:spAutoFit/>
            </a:bodyPr>
            <a:lstStyle/>
            <a:p>
              <a:r>
                <a:rPr lang="en-GB" sz="4000"/>
                <a:t>+ 4e</a:t>
              </a:r>
              <a:r>
                <a:rPr lang="en-GB" sz="4000" baseline="30000"/>
                <a:t>-</a:t>
              </a:r>
            </a:p>
          </p:txBody>
        </p:sp>
      </p:grpSp>
      <p:grpSp>
        <p:nvGrpSpPr>
          <p:cNvPr id="8" name="Group 39"/>
          <p:cNvGrpSpPr>
            <a:grpSpLocks/>
          </p:cNvGrpSpPr>
          <p:nvPr/>
        </p:nvGrpSpPr>
        <p:grpSpPr bwMode="auto">
          <a:xfrm>
            <a:off x="2268538" y="3082925"/>
            <a:ext cx="779462" cy="777875"/>
            <a:chOff x="2686" y="1447"/>
            <a:chExt cx="326" cy="490"/>
          </a:xfrm>
        </p:grpSpPr>
        <p:sp>
          <p:nvSpPr>
            <p:cNvPr id="8211" name="Text Box 40"/>
            <p:cNvSpPr txBox="1">
              <a:spLocks noChangeArrowheads="1"/>
            </p:cNvSpPr>
            <p:nvPr/>
          </p:nvSpPr>
          <p:spPr bwMode="auto">
            <a:xfrm>
              <a:off x="2686" y="1447"/>
              <a:ext cx="313" cy="231"/>
            </a:xfrm>
            <a:prstGeom prst="rect">
              <a:avLst/>
            </a:prstGeom>
            <a:noFill/>
            <a:ln w="9525">
              <a:noFill/>
              <a:miter lim="800000"/>
              <a:headEnd/>
              <a:tailEnd/>
            </a:ln>
          </p:spPr>
          <p:txBody>
            <a:bodyPr wrap="none">
              <a:spAutoFit/>
            </a:bodyPr>
            <a:lstStyle/>
            <a:p>
              <a:r>
                <a:rPr lang="en-GB"/>
                <a:t>O</a:t>
              </a:r>
              <a:r>
                <a:rPr lang="en-GB" baseline="30000"/>
                <a:t>2-</a:t>
              </a:r>
              <a:endParaRPr lang="en-GB"/>
            </a:p>
          </p:txBody>
        </p:sp>
        <p:sp>
          <p:nvSpPr>
            <p:cNvPr id="8212" name="Text Box 41"/>
            <p:cNvSpPr txBox="1">
              <a:spLocks noChangeArrowheads="1"/>
            </p:cNvSpPr>
            <p:nvPr/>
          </p:nvSpPr>
          <p:spPr bwMode="auto">
            <a:xfrm>
              <a:off x="2699" y="1706"/>
              <a:ext cx="313" cy="231"/>
            </a:xfrm>
            <a:prstGeom prst="rect">
              <a:avLst/>
            </a:prstGeom>
            <a:noFill/>
            <a:ln w="9525">
              <a:noFill/>
              <a:miter lim="800000"/>
              <a:headEnd/>
              <a:tailEnd/>
            </a:ln>
          </p:spPr>
          <p:txBody>
            <a:bodyPr wrap="none">
              <a:spAutoFit/>
            </a:bodyPr>
            <a:lstStyle/>
            <a:p>
              <a:r>
                <a:rPr lang="en-GB"/>
                <a:t>O</a:t>
              </a:r>
              <a:r>
                <a:rPr lang="en-GB" baseline="30000"/>
                <a:t>2-</a:t>
              </a:r>
              <a:endParaRPr lang="en-GB"/>
            </a:p>
          </p:txBody>
        </p:sp>
      </p:grpSp>
      <p:sp>
        <p:nvSpPr>
          <p:cNvPr id="19498" name="Text Box 42"/>
          <p:cNvSpPr txBox="1">
            <a:spLocks noChangeArrowheads="1"/>
          </p:cNvSpPr>
          <p:nvPr/>
        </p:nvSpPr>
        <p:spPr bwMode="auto">
          <a:xfrm>
            <a:off x="2484438" y="5734050"/>
            <a:ext cx="3895938" cy="707886"/>
          </a:xfrm>
          <a:prstGeom prst="rect">
            <a:avLst/>
          </a:prstGeom>
          <a:noFill/>
          <a:ln w="9525">
            <a:noFill/>
            <a:miter lim="800000"/>
            <a:headEnd/>
            <a:tailEnd/>
          </a:ln>
        </p:spPr>
        <p:txBody>
          <a:bodyPr wrap="none">
            <a:spAutoFit/>
          </a:bodyPr>
          <a:lstStyle/>
          <a:p>
            <a:r>
              <a:rPr lang="en-GB" sz="4000" dirty="0" smtClean="0"/>
              <a:t>	O</a:t>
            </a:r>
            <a:r>
              <a:rPr lang="en-GB" sz="4000" baseline="-25000" dirty="0" smtClean="0"/>
              <a:t>2</a:t>
            </a:r>
            <a:r>
              <a:rPr lang="en-GB" sz="4000" dirty="0" smtClean="0"/>
              <a:t> </a:t>
            </a:r>
            <a:r>
              <a:rPr lang="en-GB" sz="4000" dirty="0"/>
              <a:t>+ C </a:t>
            </a:r>
            <a:r>
              <a:rPr lang="en-GB" sz="4000" dirty="0">
                <a:sym typeface="Wingdings" pitchFamily="2" charset="2"/>
              </a:rPr>
              <a:t> CO</a:t>
            </a:r>
            <a:r>
              <a:rPr lang="en-GB" sz="4000" baseline="-25000" dirty="0">
                <a:sym typeface="Wingdings" pitchFamily="2" charset="2"/>
              </a:rPr>
              <a:t>2</a:t>
            </a:r>
            <a:endParaRPr lang="en-GB" sz="4000" baseline="-25000" dirty="0"/>
          </a:p>
        </p:txBody>
      </p:sp>
      <p:sp>
        <p:nvSpPr>
          <p:cNvPr id="8209" name="Text Box 44"/>
          <p:cNvSpPr txBox="1">
            <a:spLocks noChangeArrowheads="1"/>
          </p:cNvSpPr>
          <p:nvPr/>
        </p:nvSpPr>
        <p:spPr bwMode="auto">
          <a:xfrm>
            <a:off x="1228725" y="5176838"/>
            <a:ext cx="958850" cy="366712"/>
          </a:xfrm>
          <a:prstGeom prst="rect">
            <a:avLst/>
          </a:prstGeom>
          <a:noFill/>
          <a:ln w="9525">
            <a:noFill/>
            <a:miter lim="800000"/>
            <a:headEnd/>
            <a:tailEnd/>
          </a:ln>
        </p:spPr>
        <p:txBody>
          <a:bodyPr wrap="none">
            <a:spAutoFit/>
          </a:bodyPr>
          <a:lstStyle/>
          <a:p>
            <a:r>
              <a:rPr lang="en-GB"/>
              <a:t>positive</a:t>
            </a:r>
          </a:p>
        </p:txBody>
      </p:sp>
      <p:sp>
        <p:nvSpPr>
          <p:cNvPr id="8210" name="Text Box 45"/>
          <p:cNvSpPr txBox="1">
            <a:spLocks noChangeArrowheads="1"/>
          </p:cNvSpPr>
          <p:nvPr/>
        </p:nvSpPr>
        <p:spPr bwMode="auto">
          <a:xfrm>
            <a:off x="1430338" y="4678363"/>
            <a:ext cx="422275" cy="579437"/>
          </a:xfrm>
          <a:prstGeom prst="rect">
            <a:avLst/>
          </a:prstGeom>
          <a:noFill/>
          <a:ln w="9525">
            <a:noFill/>
            <a:miter lim="800000"/>
            <a:headEnd/>
            <a:tailEnd/>
          </a:ln>
        </p:spPr>
        <p:txBody>
          <a:bodyPr wrap="none">
            <a:spAutoFit/>
          </a:bodyPr>
          <a:lstStyle/>
          <a:p>
            <a:r>
              <a:rPr lang="en-GB" sz="32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194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3.61111E-6 3.58299E-6 L -0.08229 0.00278 " pathEditMode="relative" ptsTypes="AA">
                                      <p:cBhvr>
                                        <p:cTn id="20" dur="2000" fill="hold"/>
                                        <p:tgtEl>
                                          <p:spTgt spid="3"/>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7" presetClass="exit" presetSubtype="1" fill="hold" grpId="1" nodeType="clickEffect">
                                  <p:stCondLst>
                                    <p:cond delay="0"/>
                                  </p:stCondLst>
                                  <p:childTnLst>
                                    <p:anim calcmode="lin" valueType="num">
                                      <p:cBhvr additive="base">
                                        <p:cTn id="24" dur="3000"/>
                                        <p:tgtEl>
                                          <p:spTgt spid="19465"/>
                                        </p:tgtEl>
                                        <p:attrNameLst>
                                          <p:attrName>ppt_x</p:attrName>
                                        </p:attrNameLst>
                                      </p:cBhvr>
                                      <p:tavLst>
                                        <p:tav tm="0">
                                          <p:val>
                                            <p:strVal val="ppt_x"/>
                                          </p:val>
                                        </p:tav>
                                        <p:tav tm="100000">
                                          <p:val>
                                            <p:strVal val="ppt_x"/>
                                          </p:val>
                                        </p:tav>
                                      </p:tavLst>
                                    </p:anim>
                                    <p:anim calcmode="lin" valueType="num">
                                      <p:cBhvr additive="base">
                                        <p:cTn id="25" dur="3000"/>
                                        <p:tgtEl>
                                          <p:spTgt spid="19465"/>
                                        </p:tgtEl>
                                        <p:attrNameLst>
                                          <p:attrName>ppt_y</p:attrName>
                                        </p:attrNameLst>
                                      </p:cBhvr>
                                      <p:tavLst>
                                        <p:tav tm="0">
                                          <p:val>
                                            <p:strVal val="ppt_y"/>
                                          </p:val>
                                        </p:tav>
                                        <p:tav tm="100000">
                                          <p:val>
                                            <p:strVal val="0-ppt_h/2"/>
                                          </p:val>
                                        </p:tav>
                                      </p:tavLst>
                                    </p:anim>
                                    <p:set>
                                      <p:cBhvr>
                                        <p:cTn id="26" dur="1" fill="hold">
                                          <p:stCondLst>
                                            <p:cond delay="2999"/>
                                          </p:stCondLst>
                                        </p:cTn>
                                        <p:tgtEl>
                                          <p:spTgt spid="194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7" presetClass="exit" presetSubtype="1" fill="hold" nodeType="clickEffect">
                                  <p:stCondLst>
                                    <p:cond delay="0"/>
                                  </p:stCondLst>
                                  <p:childTnLst>
                                    <p:anim calcmode="lin" valueType="num">
                                      <p:cBhvr additive="base">
                                        <p:cTn id="30" dur="3000"/>
                                        <p:tgtEl>
                                          <p:spTgt spid="3"/>
                                        </p:tgtEl>
                                        <p:attrNameLst>
                                          <p:attrName>ppt_x</p:attrName>
                                        </p:attrNameLst>
                                      </p:cBhvr>
                                      <p:tavLst>
                                        <p:tav tm="0">
                                          <p:val>
                                            <p:strVal val="ppt_x"/>
                                          </p:val>
                                        </p:tav>
                                        <p:tav tm="100000">
                                          <p:val>
                                            <p:strVal val="ppt_x"/>
                                          </p:val>
                                        </p:tav>
                                      </p:tavLst>
                                    </p:anim>
                                    <p:anim calcmode="lin" valueType="num">
                                      <p:cBhvr additive="base">
                                        <p:cTn id="31" dur="3000"/>
                                        <p:tgtEl>
                                          <p:spTgt spid="3"/>
                                        </p:tgtEl>
                                        <p:attrNameLst>
                                          <p:attrName>ppt_y</p:attrName>
                                        </p:attrNameLst>
                                      </p:cBhvr>
                                      <p:tavLst>
                                        <p:tav tm="0">
                                          <p:val>
                                            <p:strVal val="ppt_y"/>
                                          </p:val>
                                        </p:tav>
                                        <p:tav tm="100000">
                                          <p:val>
                                            <p:strVal val="0-ppt_h/2"/>
                                          </p:val>
                                        </p:tav>
                                      </p:tavLst>
                                    </p:anim>
                                    <p:set>
                                      <p:cBhvr>
                                        <p:cTn id="32" dur="1" fill="hold">
                                          <p:stCondLst>
                                            <p:cond delay="2999"/>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2000" fill="hold"/>
                                        <p:tgtEl>
                                          <p:spTgt spid="4"/>
                                        </p:tgtEl>
                                        <p:attrNameLst>
                                          <p:attrName>ppt_x</p:attrName>
                                        </p:attrNameLst>
                                      </p:cBhvr>
                                      <p:tavLst>
                                        <p:tav tm="0">
                                          <p:val>
                                            <p:strVal val="1+#ppt_w/2"/>
                                          </p:val>
                                        </p:tav>
                                        <p:tav tm="100000">
                                          <p:val>
                                            <p:strVal val="#ppt_x"/>
                                          </p:val>
                                        </p:tav>
                                      </p:tavLst>
                                    </p:anim>
                                    <p:anim calcmode="lin" valueType="num">
                                      <p:cBhvr additive="base">
                                        <p:cTn id="38" dur="2000" fill="hold"/>
                                        <p:tgtEl>
                                          <p:spTgt spid="4"/>
                                        </p:tgtEl>
                                        <p:attrNameLst>
                                          <p:attrName>ppt_y</p:attrName>
                                        </p:attrNameLst>
                                      </p:cBhvr>
                                      <p:tavLst>
                                        <p:tav tm="0">
                                          <p:val>
                                            <p:strVal val="#ppt_y"/>
                                          </p:val>
                                        </p:tav>
                                        <p:tav tm="100000">
                                          <p:val>
                                            <p:strVal val="#ppt_y"/>
                                          </p:val>
                                        </p:tav>
                                      </p:tavLst>
                                    </p:anim>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par>
                          <p:cTn id="41" fill="hold">
                            <p:stCondLst>
                              <p:cond delay="2000"/>
                            </p:stCondLst>
                            <p:childTnLst>
                              <p:par>
                                <p:cTn id="42" presetID="1" presetClass="exit" presetSubtype="0" fill="hold" nodeType="afterEffect">
                                  <p:stCondLst>
                                    <p:cond delay="0"/>
                                  </p:stCondLst>
                                  <p:childTnLst>
                                    <p:set>
                                      <p:cBhvr>
                                        <p:cTn id="43" dur="1" fill="hold">
                                          <p:stCondLst>
                                            <p:cond delay="0"/>
                                          </p:stCondLst>
                                        </p:cTn>
                                        <p:tgtEl>
                                          <p:spTgt spid="4"/>
                                        </p:tgtEl>
                                        <p:attrNameLst>
                                          <p:attrName>style.visibility</p:attrName>
                                        </p:attrNameLst>
                                      </p:cBhvr>
                                      <p:to>
                                        <p:strVal val="hidden"/>
                                      </p:to>
                                    </p:set>
                                  </p:childTnLst>
                                </p:cTn>
                              </p:par>
                            </p:childTnLst>
                          </p:cTn>
                        </p:par>
                        <p:par>
                          <p:cTn id="44" fill="hold">
                            <p:stCondLst>
                              <p:cond delay="2000"/>
                            </p:stCondLst>
                            <p:childTnLst>
                              <p:par>
                                <p:cTn id="45" presetID="1"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0"/>
                                          </p:stCondLst>
                                        </p:cTn>
                                        <p:tgtEl>
                                          <p:spTgt spid="1947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par>
                          <p:cTn id="52" fill="hold">
                            <p:stCondLst>
                              <p:cond delay="2000"/>
                            </p:stCondLst>
                            <p:childTnLst>
                              <p:par>
                                <p:cTn id="53" presetID="0" presetClass="path" presetSubtype="0" accel="50000" decel="50000" fill="hold" nodeType="afterEffect">
                                  <p:stCondLst>
                                    <p:cond delay="0"/>
                                  </p:stCondLst>
                                  <p:childTnLst>
                                    <p:animMotion origin="layout" path="M 0.01111 0.003 L -0.08438 0.00601 " pathEditMode="relative" rAng="0" ptsTypes="AA">
                                      <p:cBhvr>
                                        <p:cTn id="54" dur="2000" fill="hold"/>
                                        <p:tgtEl>
                                          <p:spTgt spid="5"/>
                                        </p:tgtEl>
                                        <p:attrNameLst>
                                          <p:attrName>ppt_x</p:attrName>
                                          <p:attrName>ppt_y</p:attrName>
                                        </p:attrNameLst>
                                      </p:cBhvr>
                                      <p:rCtr x="-4800" y="100"/>
                                    </p:animMotion>
                                  </p:childTnLst>
                                </p:cTn>
                              </p:par>
                            </p:childTnLst>
                          </p:cTn>
                        </p:par>
                        <p:par>
                          <p:cTn id="55" fill="hold">
                            <p:stCondLst>
                              <p:cond delay="4000"/>
                            </p:stCondLst>
                            <p:childTnLst>
                              <p:par>
                                <p:cTn id="56" presetID="7" presetClass="exit" presetSubtype="1" fill="hold" grpId="1" nodeType="afterEffect">
                                  <p:stCondLst>
                                    <p:cond delay="0"/>
                                  </p:stCondLst>
                                  <p:childTnLst>
                                    <p:anim calcmode="lin" valueType="num">
                                      <p:cBhvr additive="base">
                                        <p:cTn id="57" dur="3000"/>
                                        <p:tgtEl>
                                          <p:spTgt spid="19478"/>
                                        </p:tgtEl>
                                        <p:attrNameLst>
                                          <p:attrName>ppt_x</p:attrName>
                                        </p:attrNameLst>
                                      </p:cBhvr>
                                      <p:tavLst>
                                        <p:tav tm="0">
                                          <p:val>
                                            <p:strVal val="ppt_x"/>
                                          </p:val>
                                        </p:tav>
                                        <p:tav tm="100000">
                                          <p:val>
                                            <p:strVal val="ppt_x"/>
                                          </p:val>
                                        </p:tav>
                                      </p:tavLst>
                                    </p:anim>
                                    <p:anim calcmode="lin" valueType="num">
                                      <p:cBhvr additive="base">
                                        <p:cTn id="58" dur="3000"/>
                                        <p:tgtEl>
                                          <p:spTgt spid="19478"/>
                                        </p:tgtEl>
                                        <p:attrNameLst>
                                          <p:attrName>ppt_y</p:attrName>
                                        </p:attrNameLst>
                                      </p:cBhvr>
                                      <p:tavLst>
                                        <p:tav tm="0">
                                          <p:val>
                                            <p:strVal val="ppt_y"/>
                                          </p:val>
                                        </p:tav>
                                        <p:tav tm="100000">
                                          <p:val>
                                            <p:strVal val="0-ppt_h/2"/>
                                          </p:val>
                                        </p:tav>
                                      </p:tavLst>
                                    </p:anim>
                                    <p:set>
                                      <p:cBhvr>
                                        <p:cTn id="59" dur="1" fill="hold">
                                          <p:stCondLst>
                                            <p:cond delay="2999"/>
                                          </p:stCondLst>
                                        </p:cTn>
                                        <p:tgtEl>
                                          <p:spTgt spid="19478"/>
                                        </p:tgtEl>
                                        <p:attrNameLst>
                                          <p:attrName>style.visibility</p:attrName>
                                        </p:attrNameLst>
                                      </p:cBhvr>
                                      <p:to>
                                        <p:strVal val="hidden"/>
                                      </p:to>
                                    </p:set>
                                  </p:childTnLst>
                                </p:cTn>
                              </p:par>
                            </p:childTnLst>
                          </p:cTn>
                        </p:par>
                        <p:par>
                          <p:cTn id="60" fill="hold">
                            <p:stCondLst>
                              <p:cond delay="7000"/>
                            </p:stCondLst>
                            <p:childTnLst>
                              <p:par>
                                <p:cTn id="61" presetID="7" presetClass="exit" presetSubtype="1" fill="hold" nodeType="afterEffect">
                                  <p:stCondLst>
                                    <p:cond delay="0"/>
                                  </p:stCondLst>
                                  <p:childTnLst>
                                    <p:anim calcmode="lin" valueType="num">
                                      <p:cBhvr additive="base">
                                        <p:cTn id="62" dur="3000"/>
                                        <p:tgtEl>
                                          <p:spTgt spid="5"/>
                                        </p:tgtEl>
                                        <p:attrNameLst>
                                          <p:attrName>ppt_x</p:attrName>
                                        </p:attrNameLst>
                                      </p:cBhvr>
                                      <p:tavLst>
                                        <p:tav tm="0">
                                          <p:val>
                                            <p:strVal val="ppt_x"/>
                                          </p:val>
                                        </p:tav>
                                        <p:tav tm="100000">
                                          <p:val>
                                            <p:strVal val="ppt_x"/>
                                          </p:val>
                                        </p:tav>
                                      </p:tavLst>
                                    </p:anim>
                                    <p:anim calcmode="lin" valueType="num">
                                      <p:cBhvr additive="base">
                                        <p:cTn id="63" dur="3000"/>
                                        <p:tgtEl>
                                          <p:spTgt spid="5"/>
                                        </p:tgtEl>
                                        <p:attrNameLst>
                                          <p:attrName>ppt_y</p:attrName>
                                        </p:attrNameLst>
                                      </p:cBhvr>
                                      <p:tavLst>
                                        <p:tav tm="0">
                                          <p:val>
                                            <p:strVal val="ppt_y"/>
                                          </p:val>
                                        </p:tav>
                                        <p:tav tm="100000">
                                          <p:val>
                                            <p:strVal val="0-ppt_h/2"/>
                                          </p:val>
                                        </p:tav>
                                      </p:tavLst>
                                    </p:anim>
                                    <p:set>
                                      <p:cBhvr>
                                        <p:cTn id="64" dur="1" fill="hold">
                                          <p:stCondLst>
                                            <p:cond delay="2999"/>
                                          </p:stCondLst>
                                        </p:cTn>
                                        <p:tgtEl>
                                          <p:spTgt spid="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1000" fill="hold"/>
                                        <p:tgtEl>
                                          <p:spTgt spid="8"/>
                                        </p:tgtEl>
                                        <p:attrNameLst>
                                          <p:attrName>ppt_x</p:attrName>
                                        </p:attrNameLst>
                                      </p:cBhvr>
                                      <p:tavLst>
                                        <p:tav tm="0">
                                          <p:val>
                                            <p:strVal val="1+#ppt_w/2"/>
                                          </p:val>
                                        </p:tav>
                                        <p:tav tm="100000">
                                          <p:val>
                                            <p:strVal val="#ppt_x"/>
                                          </p:val>
                                        </p:tav>
                                      </p:tavLst>
                                    </p:anim>
                                    <p:anim calcmode="lin" valueType="num">
                                      <p:cBhvr additive="base">
                                        <p:cTn id="70" dur="1000" fill="hold"/>
                                        <p:tgtEl>
                                          <p:spTgt spid="8"/>
                                        </p:tgtEl>
                                        <p:attrNameLst>
                                          <p:attrName>ppt_y</p:attrName>
                                        </p:attrNameLst>
                                      </p:cBhvr>
                                      <p:tavLst>
                                        <p:tav tm="0">
                                          <p:val>
                                            <p:strVal val="#ppt_y"/>
                                          </p:val>
                                        </p:tav>
                                        <p:tav tm="100000">
                                          <p:val>
                                            <p:strVal val="#ppt_y"/>
                                          </p:val>
                                        </p:tav>
                                      </p:tavLst>
                                    </p:anim>
                                  </p:childTnLst>
                                </p:cTn>
                              </p:par>
                            </p:childTnLst>
                          </p:cTn>
                        </p:par>
                        <p:par>
                          <p:cTn id="71" fill="hold">
                            <p:stCondLst>
                              <p:cond delay="1000"/>
                            </p:stCondLst>
                            <p:childTnLst>
                              <p:par>
                                <p:cTn id="72" presetID="1" presetClass="exit" presetSubtype="0" fill="hold" nodeType="afterEffect">
                                  <p:stCondLst>
                                    <p:cond delay="0"/>
                                  </p:stCondLst>
                                  <p:childTnLst>
                                    <p:set>
                                      <p:cBhvr>
                                        <p:cTn id="73" dur="1" fill="hold">
                                          <p:stCondLst>
                                            <p:cond delay="0"/>
                                          </p:stCondLst>
                                        </p:cTn>
                                        <p:tgtEl>
                                          <p:spTgt spid="8"/>
                                        </p:tgtEl>
                                        <p:attrNameLst>
                                          <p:attrName>style.visibility</p:attrName>
                                        </p:attrNameLst>
                                      </p:cBhvr>
                                      <p:to>
                                        <p:strVal val="hidden"/>
                                      </p:to>
                                    </p:set>
                                  </p:childTnLst>
                                </p:cTn>
                              </p:par>
                            </p:childTnLst>
                          </p:cTn>
                        </p:par>
                        <p:par>
                          <p:cTn id="74" fill="hold">
                            <p:stCondLst>
                              <p:cond delay="1000"/>
                            </p:stCondLst>
                            <p:childTnLst>
                              <p:par>
                                <p:cTn id="75" presetID="1" presetClass="entr" presetSubtype="0" fill="hold" grpId="0" nodeType="afterEffect">
                                  <p:stCondLst>
                                    <p:cond delay="0"/>
                                  </p:stCondLst>
                                  <p:childTnLst>
                                    <p:set>
                                      <p:cBhvr>
                                        <p:cTn id="76" dur="1" fill="hold">
                                          <p:stCondLst>
                                            <p:cond delay="0"/>
                                          </p:stCondLst>
                                        </p:cTn>
                                        <p:tgtEl>
                                          <p:spTgt spid="19490"/>
                                        </p:tgtEl>
                                        <p:attrNameLst>
                                          <p:attrName>style.visibility</p:attrName>
                                        </p:attrNameLst>
                                      </p:cBhvr>
                                      <p:to>
                                        <p:strVal val="visible"/>
                                      </p:to>
                                    </p:set>
                                  </p:childTnLst>
                                </p:cTn>
                              </p:par>
                            </p:childTnLst>
                          </p:cTn>
                        </p:par>
                        <p:par>
                          <p:cTn id="77" fill="hold">
                            <p:stCondLst>
                              <p:cond delay="1000"/>
                            </p:stCondLst>
                            <p:childTnLst>
                              <p:par>
                                <p:cTn id="78" presetID="7" presetClass="exit" presetSubtype="1" fill="hold" grpId="1" nodeType="afterEffect">
                                  <p:stCondLst>
                                    <p:cond delay="0"/>
                                  </p:stCondLst>
                                  <p:childTnLst>
                                    <p:anim calcmode="lin" valueType="num">
                                      <p:cBhvr additive="base">
                                        <p:cTn id="79" dur="5000"/>
                                        <p:tgtEl>
                                          <p:spTgt spid="19490"/>
                                        </p:tgtEl>
                                        <p:attrNameLst>
                                          <p:attrName>ppt_x</p:attrName>
                                        </p:attrNameLst>
                                      </p:cBhvr>
                                      <p:tavLst>
                                        <p:tav tm="0">
                                          <p:val>
                                            <p:strVal val="ppt_x"/>
                                          </p:val>
                                        </p:tav>
                                        <p:tav tm="100000">
                                          <p:val>
                                            <p:strVal val="ppt_x"/>
                                          </p:val>
                                        </p:tav>
                                      </p:tavLst>
                                    </p:anim>
                                    <p:anim calcmode="lin" valueType="num">
                                      <p:cBhvr additive="base">
                                        <p:cTn id="80" dur="5000"/>
                                        <p:tgtEl>
                                          <p:spTgt spid="19490"/>
                                        </p:tgtEl>
                                        <p:attrNameLst>
                                          <p:attrName>ppt_y</p:attrName>
                                        </p:attrNameLst>
                                      </p:cBhvr>
                                      <p:tavLst>
                                        <p:tav tm="0">
                                          <p:val>
                                            <p:strVal val="ppt_y"/>
                                          </p:val>
                                        </p:tav>
                                        <p:tav tm="100000">
                                          <p:val>
                                            <p:strVal val="0-ppt_h/2"/>
                                          </p:val>
                                        </p:tav>
                                      </p:tavLst>
                                    </p:anim>
                                    <p:set>
                                      <p:cBhvr>
                                        <p:cTn id="81" dur="1" fill="hold">
                                          <p:stCondLst>
                                            <p:cond delay="4999"/>
                                          </p:stCondLst>
                                        </p:cTn>
                                        <p:tgtEl>
                                          <p:spTgt spid="19490"/>
                                        </p:tgtEl>
                                        <p:attrNameLst>
                                          <p:attrName>style.visibility</p:attrName>
                                        </p:attrNameLst>
                                      </p:cBhvr>
                                      <p:to>
                                        <p:strVal val="hidden"/>
                                      </p:to>
                                    </p:set>
                                  </p:childTnLst>
                                </p:cTn>
                              </p:par>
                              <p:par>
                                <p:cTn id="82" presetID="1" presetClass="entr" presetSubtype="0" fill="hold" grpId="0" nodeType="withEffect">
                                  <p:stCondLst>
                                    <p:cond delay="0"/>
                                  </p:stCondLst>
                                  <p:childTnLst>
                                    <p:set>
                                      <p:cBhvr>
                                        <p:cTn id="83" dur="1" fill="hold">
                                          <p:stCondLst>
                                            <p:cond delay="0"/>
                                          </p:stCondLst>
                                        </p:cTn>
                                        <p:tgtEl>
                                          <p:spTgt spid="19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0" grpId="0"/>
      <p:bldP spid="19490" grpId="1"/>
      <p:bldP spid="19465" grpId="0"/>
      <p:bldP spid="19465" grpId="1"/>
      <p:bldP spid="19478" grpId="0"/>
      <p:bldP spid="19478" grpId="1"/>
      <p:bldP spid="1949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90513" y="1196975"/>
            <a:ext cx="8602662" cy="5400675"/>
          </a:xfrm>
          <a:prstGeom prst="rect">
            <a:avLst/>
          </a:prstGeom>
          <a:solidFill>
            <a:srgbClr val="FDFDA1"/>
          </a:solidFill>
          <a:ln w="9525">
            <a:solidFill>
              <a:schemeClr val="tx1"/>
            </a:solidFill>
            <a:miter lim="800000"/>
            <a:headEnd/>
            <a:tailEnd/>
          </a:ln>
        </p:spPr>
        <p:txBody>
          <a:bodyPr wrap="none" anchor="ctr"/>
          <a:lstStyle/>
          <a:p>
            <a:pPr algn="ctr"/>
            <a:endParaRPr lang="en-US"/>
          </a:p>
        </p:txBody>
      </p:sp>
      <p:sp>
        <p:nvSpPr>
          <p:cNvPr id="9219" name="Rectangle 4"/>
          <p:cNvSpPr>
            <a:spLocks noGrp="1" noChangeArrowheads="1"/>
          </p:cNvSpPr>
          <p:nvPr>
            <p:ph type="title"/>
          </p:nvPr>
        </p:nvSpPr>
        <p:spPr/>
        <p:txBody>
          <a:bodyPr/>
          <a:lstStyle/>
          <a:p>
            <a:pPr eaLnBrk="1" hangingPunct="1"/>
            <a:r>
              <a:rPr lang="en-GB" smtClean="0"/>
              <a:t>At the cathode</a:t>
            </a:r>
          </a:p>
        </p:txBody>
      </p:sp>
      <p:sp>
        <p:nvSpPr>
          <p:cNvPr id="9220" name="Rectangle 3"/>
          <p:cNvSpPr>
            <a:spLocks noChangeArrowheads="1"/>
          </p:cNvSpPr>
          <p:nvPr/>
        </p:nvSpPr>
        <p:spPr bwMode="auto">
          <a:xfrm>
            <a:off x="7308850" y="0"/>
            <a:ext cx="576263" cy="15573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21" name="Rectangle 9"/>
          <p:cNvSpPr>
            <a:spLocks noChangeArrowheads="1"/>
          </p:cNvSpPr>
          <p:nvPr/>
        </p:nvSpPr>
        <p:spPr bwMode="auto">
          <a:xfrm>
            <a:off x="7164388" y="1196975"/>
            <a:ext cx="1728787" cy="5400675"/>
          </a:xfrm>
          <a:prstGeom prst="rect">
            <a:avLst/>
          </a:prstGeom>
          <a:solidFill>
            <a:schemeClr val="accent1"/>
          </a:solidFill>
          <a:ln w="9525">
            <a:solidFill>
              <a:schemeClr val="tx1"/>
            </a:solidFill>
            <a:miter lim="800000"/>
            <a:headEnd/>
            <a:tailEnd/>
          </a:ln>
        </p:spPr>
        <p:txBody>
          <a:bodyPr wrap="none" anchor="ctr"/>
          <a:lstStyle/>
          <a:p>
            <a:pPr algn="ctr"/>
            <a:r>
              <a:rPr lang="en-GB"/>
              <a:t>Cathode</a:t>
            </a:r>
          </a:p>
        </p:txBody>
      </p:sp>
      <p:grpSp>
        <p:nvGrpSpPr>
          <p:cNvPr id="2" name="Group 11"/>
          <p:cNvGrpSpPr>
            <a:grpSpLocks/>
          </p:cNvGrpSpPr>
          <p:nvPr/>
        </p:nvGrpSpPr>
        <p:grpSpPr bwMode="auto">
          <a:xfrm>
            <a:off x="7308850" y="2800350"/>
            <a:ext cx="609600" cy="628650"/>
            <a:chOff x="2727" y="2717"/>
            <a:chExt cx="384" cy="396"/>
          </a:xfrm>
        </p:grpSpPr>
        <p:sp>
          <p:nvSpPr>
            <p:cNvPr id="9246" name="Text Box 12"/>
            <p:cNvSpPr txBox="1">
              <a:spLocks noChangeArrowheads="1"/>
            </p:cNvSpPr>
            <p:nvPr/>
          </p:nvSpPr>
          <p:spPr bwMode="auto">
            <a:xfrm>
              <a:off x="2731" y="2717"/>
              <a:ext cx="380" cy="231"/>
            </a:xfrm>
            <a:prstGeom prst="rect">
              <a:avLst/>
            </a:prstGeom>
            <a:noFill/>
            <a:ln w="9525">
              <a:noFill/>
              <a:miter lim="800000"/>
              <a:headEnd/>
              <a:tailEnd/>
            </a:ln>
          </p:spPr>
          <p:txBody>
            <a:bodyPr wrap="none">
              <a:spAutoFit/>
            </a:bodyPr>
            <a:lstStyle/>
            <a:p>
              <a:r>
                <a:rPr lang="en-GB"/>
                <a:t>e</a:t>
              </a:r>
              <a:r>
                <a:rPr lang="en-GB" baseline="30000"/>
                <a:t>-</a:t>
              </a:r>
              <a:r>
                <a:rPr lang="en-GB"/>
                <a:t> e</a:t>
              </a:r>
              <a:r>
                <a:rPr lang="en-GB" baseline="30000"/>
                <a:t>-</a:t>
              </a:r>
            </a:p>
          </p:txBody>
        </p:sp>
        <p:sp>
          <p:nvSpPr>
            <p:cNvPr id="9247" name="Text Box 13"/>
            <p:cNvSpPr txBox="1">
              <a:spLocks noChangeArrowheads="1"/>
            </p:cNvSpPr>
            <p:nvPr/>
          </p:nvSpPr>
          <p:spPr bwMode="auto">
            <a:xfrm>
              <a:off x="2727" y="2882"/>
              <a:ext cx="268" cy="231"/>
            </a:xfrm>
            <a:prstGeom prst="rect">
              <a:avLst/>
            </a:prstGeom>
            <a:noFill/>
            <a:ln w="9525">
              <a:noFill/>
              <a:miter lim="800000"/>
              <a:headEnd/>
              <a:tailEnd/>
            </a:ln>
          </p:spPr>
          <p:txBody>
            <a:bodyPr wrap="none">
              <a:spAutoFit/>
            </a:bodyPr>
            <a:lstStyle/>
            <a:p>
              <a:r>
                <a:rPr lang="en-GB"/>
                <a:t>e</a:t>
              </a:r>
              <a:r>
                <a:rPr lang="en-GB" baseline="30000"/>
                <a:t>-</a:t>
              </a:r>
              <a:r>
                <a:rPr lang="en-GB"/>
                <a:t> </a:t>
              </a:r>
              <a:endParaRPr lang="en-GB" baseline="30000"/>
            </a:p>
          </p:txBody>
        </p:sp>
      </p:grpSp>
      <p:sp>
        <p:nvSpPr>
          <p:cNvPr id="23569" name="Text Box 17"/>
          <p:cNvSpPr txBox="1">
            <a:spLocks noChangeArrowheads="1"/>
          </p:cNvSpPr>
          <p:nvPr/>
        </p:nvSpPr>
        <p:spPr bwMode="auto">
          <a:xfrm>
            <a:off x="6659563" y="2997200"/>
            <a:ext cx="387350" cy="366713"/>
          </a:xfrm>
          <a:prstGeom prst="rect">
            <a:avLst/>
          </a:prstGeom>
          <a:noFill/>
          <a:ln w="9525">
            <a:noFill/>
            <a:miter lim="800000"/>
            <a:headEnd/>
            <a:tailEnd/>
          </a:ln>
        </p:spPr>
        <p:txBody>
          <a:bodyPr wrap="none">
            <a:spAutoFit/>
          </a:bodyPr>
          <a:lstStyle/>
          <a:p>
            <a:r>
              <a:rPr lang="en-GB"/>
              <a:t>Al</a:t>
            </a:r>
            <a:endParaRPr lang="en-GB" baseline="-25000"/>
          </a:p>
        </p:txBody>
      </p:sp>
      <p:grpSp>
        <p:nvGrpSpPr>
          <p:cNvPr id="3" name="Group 18"/>
          <p:cNvGrpSpPr>
            <a:grpSpLocks/>
          </p:cNvGrpSpPr>
          <p:nvPr/>
        </p:nvGrpSpPr>
        <p:grpSpPr bwMode="auto">
          <a:xfrm>
            <a:off x="7235825" y="4292600"/>
            <a:ext cx="609600" cy="628650"/>
            <a:chOff x="2727" y="2717"/>
            <a:chExt cx="384" cy="396"/>
          </a:xfrm>
        </p:grpSpPr>
        <p:sp>
          <p:nvSpPr>
            <p:cNvPr id="9244" name="Text Box 19"/>
            <p:cNvSpPr txBox="1">
              <a:spLocks noChangeArrowheads="1"/>
            </p:cNvSpPr>
            <p:nvPr/>
          </p:nvSpPr>
          <p:spPr bwMode="auto">
            <a:xfrm>
              <a:off x="2731" y="2717"/>
              <a:ext cx="380" cy="231"/>
            </a:xfrm>
            <a:prstGeom prst="rect">
              <a:avLst/>
            </a:prstGeom>
            <a:noFill/>
            <a:ln w="9525">
              <a:noFill/>
              <a:miter lim="800000"/>
              <a:headEnd/>
              <a:tailEnd/>
            </a:ln>
          </p:spPr>
          <p:txBody>
            <a:bodyPr>
              <a:spAutoFit/>
            </a:bodyPr>
            <a:lstStyle/>
            <a:p>
              <a:r>
                <a:rPr lang="en-GB"/>
                <a:t>e</a:t>
              </a:r>
              <a:r>
                <a:rPr lang="en-GB" baseline="30000"/>
                <a:t>-</a:t>
              </a:r>
              <a:r>
                <a:rPr lang="en-GB"/>
                <a:t> e</a:t>
              </a:r>
              <a:r>
                <a:rPr lang="en-GB" baseline="30000"/>
                <a:t>-</a:t>
              </a:r>
            </a:p>
          </p:txBody>
        </p:sp>
        <p:sp>
          <p:nvSpPr>
            <p:cNvPr id="9245" name="Text Box 20"/>
            <p:cNvSpPr txBox="1">
              <a:spLocks noChangeArrowheads="1"/>
            </p:cNvSpPr>
            <p:nvPr/>
          </p:nvSpPr>
          <p:spPr bwMode="auto">
            <a:xfrm>
              <a:off x="2727" y="2882"/>
              <a:ext cx="268" cy="231"/>
            </a:xfrm>
            <a:prstGeom prst="rect">
              <a:avLst/>
            </a:prstGeom>
            <a:noFill/>
            <a:ln w="9525">
              <a:noFill/>
              <a:miter lim="800000"/>
              <a:headEnd/>
              <a:tailEnd/>
            </a:ln>
          </p:spPr>
          <p:txBody>
            <a:bodyPr wrap="none">
              <a:spAutoFit/>
            </a:bodyPr>
            <a:lstStyle/>
            <a:p>
              <a:r>
                <a:rPr lang="en-GB"/>
                <a:t>e</a:t>
              </a:r>
              <a:r>
                <a:rPr lang="en-GB" baseline="30000"/>
                <a:t>-</a:t>
              </a:r>
              <a:r>
                <a:rPr lang="en-GB"/>
                <a:t> </a:t>
              </a:r>
              <a:endParaRPr lang="en-GB" baseline="30000"/>
            </a:p>
          </p:txBody>
        </p:sp>
      </p:grpSp>
      <p:sp>
        <p:nvSpPr>
          <p:cNvPr id="23574" name="Text Box 22"/>
          <p:cNvSpPr txBox="1">
            <a:spLocks noChangeArrowheads="1"/>
          </p:cNvSpPr>
          <p:nvPr/>
        </p:nvSpPr>
        <p:spPr bwMode="auto">
          <a:xfrm>
            <a:off x="2195513" y="4976813"/>
            <a:ext cx="1025525" cy="701675"/>
          </a:xfrm>
          <a:prstGeom prst="rect">
            <a:avLst/>
          </a:prstGeom>
          <a:noFill/>
          <a:ln w="9525">
            <a:noFill/>
            <a:miter lim="800000"/>
            <a:headEnd/>
            <a:tailEnd/>
          </a:ln>
        </p:spPr>
        <p:txBody>
          <a:bodyPr wrap="none">
            <a:spAutoFit/>
          </a:bodyPr>
          <a:lstStyle/>
          <a:p>
            <a:r>
              <a:rPr lang="en-GB" sz="4000"/>
              <a:t>Al</a:t>
            </a:r>
            <a:r>
              <a:rPr lang="en-GB" sz="4000" baseline="30000"/>
              <a:t>3+</a:t>
            </a:r>
          </a:p>
        </p:txBody>
      </p:sp>
      <p:grpSp>
        <p:nvGrpSpPr>
          <p:cNvPr id="4" name="Group 35"/>
          <p:cNvGrpSpPr>
            <a:grpSpLocks/>
          </p:cNvGrpSpPr>
          <p:nvPr/>
        </p:nvGrpSpPr>
        <p:grpSpPr bwMode="auto">
          <a:xfrm>
            <a:off x="4284663" y="4941888"/>
            <a:ext cx="1276350" cy="773112"/>
            <a:chOff x="2699" y="3113"/>
            <a:chExt cx="804" cy="487"/>
          </a:xfrm>
        </p:grpSpPr>
        <p:sp>
          <p:nvSpPr>
            <p:cNvPr id="9242" name="Text Box 23"/>
            <p:cNvSpPr txBox="1">
              <a:spLocks noChangeArrowheads="1"/>
            </p:cNvSpPr>
            <p:nvPr/>
          </p:nvSpPr>
          <p:spPr bwMode="auto">
            <a:xfrm>
              <a:off x="2699" y="3158"/>
              <a:ext cx="429" cy="442"/>
            </a:xfrm>
            <a:prstGeom prst="rect">
              <a:avLst/>
            </a:prstGeom>
            <a:noFill/>
            <a:ln w="9525">
              <a:noFill/>
              <a:miter lim="800000"/>
              <a:headEnd/>
              <a:tailEnd/>
            </a:ln>
          </p:spPr>
          <p:txBody>
            <a:bodyPr wrap="none">
              <a:spAutoFit/>
            </a:bodyPr>
            <a:lstStyle/>
            <a:p>
              <a:r>
                <a:rPr lang="en-GB" sz="4000">
                  <a:sym typeface="Wingdings" pitchFamily="2" charset="2"/>
                </a:rPr>
                <a:t></a:t>
              </a:r>
              <a:endParaRPr lang="en-GB" sz="4000"/>
            </a:p>
          </p:txBody>
        </p:sp>
        <p:sp>
          <p:nvSpPr>
            <p:cNvPr id="9243" name="Text Box 25"/>
            <p:cNvSpPr txBox="1">
              <a:spLocks noChangeArrowheads="1"/>
            </p:cNvSpPr>
            <p:nvPr/>
          </p:nvSpPr>
          <p:spPr bwMode="auto">
            <a:xfrm>
              <a:off x="3103" y="3113"/>
              <a:ext cx="400" cy="442"/>
            </a:xfrm>
            <a:prstGeom prst="rect">
              <a:avLst/>
            </a:prstGeom>
            <a:noFill/>
            <a:ln w="9525">
              <a:noFill/>
              <a:miter lim="800000"/>
              <a:headEnd/>
              <a:tailEnd/>
            </a:ln>
          </p:spPr>
          <p:txBody>
            <a:bodyPr wrap="none">
              <a:spAutoFit/>
            </a:bodyPr>
            <a:lstStyle/>
            <a:p>
              <a:r>
                <a:rPr lang="en-GB" sz="4000"/>
                <a:t>Al</a:t>
              </a:r>
              <a:endParaRPr lang="en-GB" sz="4000" baseline="-25000"/>
            </a:p>
          </p:txBody>
        </p:sp>
      </p:grpSp>
      <p:sp>
        <p:nvSpPr>
          <p:cNvPr id="23578" name="Text Box 26"/>
          <p:cNvSpPr txBox="1">
            <a:spLocks noChangeArrowheads="1"/>
          </p:cNvSpPr>
          <p:nvPr/>
        </p:nvSpPr>
        <p:spPr bwMode="auto">
          <a:xfrm>
            <a:off x="3132138" y="4941888"/>
            <a:ext cx="1301750" cy="701675"/>
          </a:xfrm>
          <a:prstGeom prst="rect">
            <a:avLst/>
          </a:prstGeom>
          <a:noFill/>
          <a:ln w="9525">
            <a:noFill/>
            <a:miter lim="800000"/>
            <a:headEnd/>
            <a:tailEnd/>
          </a:ln>
        </p:spPr>
        <p:txBody>
          <a:bodyPr wrap="none">
            <a:spAutoFit/>
          </a:bodyPr>
          <a:lstStyle/>
          <a:p>
            <a:r>
              <a:rPr lang="en-GB" sz="4000"/>
              <a:t>+ 3e</a:t>
            </a:r>
            <a:r>
              <a:rPr lang="en-GB" sz="4000" baseline="30000"/>
              <a:t>-</a:t>
            </a:r>
          </a:p>
        </p:txBody>
      </p:sp>
      <p:sp>
        <p:nvSpPr>
          <p:cNvPr id="23580" name="Text Box 28"/>
          <p:cNvSpPr txBox="1">
            <a:spLocks noChangeArrowheads="1"/>
          </p:cNvSpPr>
          <p:nvPr/>
        </p:nvSpPr>
        <p:spPr bwMode="auto">
          <a:xfrm>
            <a:off x="6553200" y="3200400"/>
            <a:ext cx="628650" cy="366713"/>
          </a:xfrm>
          <a:prstGeom prst="rect">
            <a:avLst/>
          </a:prstGeom>
          <a:noFill/>
          <a:ln w="9525">
            <a:noFill/>
            <a:miter lim="800000"/>
            <a:headEnd/>
            <a:tailEnd/>
          </a:ln>
        </p:spPr>
        <p:txBody>
          <a:bodyPr>
            <a:spAutoFit/>
          </a:bodyPr>
          <a:lstStyle/>
          <a:p>
            <a:r>
              <a:rPr lang="en-GB" dirty="0"/>
              <a:t>Al</a:t>
            </a:r>
            <a:r>
              <a:rPr lang="en-GB" baseline="30000" dirty="0"/>
              <a:t>3+</a:t>
            </a:r>
          </a:p>
        </p:txBody>
      </p:sp>
      <p:sp>
        <p:nvSpPr>
          <p:cNvPr id="23581" name="Text Box 29"/>
          <p:cNvSpPr txBox="1">
            <a:spLocks noChangeArrowheads="1"/>
          </p:cNvSpPr>
          <p:nvPr/>
        </p:nvSpPr>
        <p:spPr bwMode="auto">
          <a:xfrm>
            <a:off x="6588125" y="4508500"/>
            <a:ext cx="560388" cy="366713"/>
          </a:xfrm>
          <a:prstGeom prst="rect">
            <a:avLst/>
          </a:prstGeom>
          <a:noFill/>
          <a:ln w="9525">
            <a:noFill/>
            <a:miter lim="800000"/>
            <a:headEnd/>
            <a:tailEnd/>
          </a:ln>
        </p:spPr>
        <p:txBody>
          <a:bodyPr wrap="none">
            <a:spAutoFit/>
          </a:bodyPr>
          <a:lstStyle/>
          <a:p>
            <a:r>
              <a:rPr lang="en-GB"/>
              <a:t>Al</a:t>
            </a:r>
            <a:r>
              <a:rPr lang="en-GB" baseline="30000"/>
              <a:t>3+</a:t>
            </a:r>
            <a:endParaRPr lang="en-GB"/>
          </a:p>
        </p:txBody>
      </p:sp>
      <p:sp>
        <p:nvSpPr>
          <p:cNvPr id="23586" name="Text Box 34"/>
          <p:cNvSpPr txBox="1">
            <a:spLocks noChangeArrowheads="1"/>
          </p:cNvSpPr>
          <p:nvPr/>
        </p:nvSpPr>
        <p:spPr bwMode="auto">
          <a:xfrm>
            <a:off x="6629400" y="4191000"/>
            <a:ext cx="387350" cy="366712"/>
          </a:xfrm>
          <a:prstGeom prst="rect">
            <a:avLst/>
          </a:prstGeom>
          <a:noFill/>
          <a:ln w="9525">
            <a:noFill/>
            <a:miter lim="800000"/>
            <a:headEnd/>
            <a:tailEnd/>
          </a:ln>
        </p:spPr>
        <p:txBody>
          <a:bodyPr wrap="none">
            <a:spAutoFit/>
          </a:bodyPr>
          <a:lstStyle/>
          <a:p>
            <a:r>
              <a:rPr lang="en-GB" dirty="0"/>
              <a:t>Al</a:t>
            </a:r>
          </a:p>
        </p:txBody>
      </p:sp>
      <p:sp>
        <p:nvSpPr>
          <p:cNvPr id="23588" name="Rectangle 36"/>
          <p:cNvSpPr>
            <a:spLocks noChangeArrowheads="1"/>
          </p:cNvSpPr>
          <p:nvPr/>
        </p:nvSpPr>
        <p:spPr bwMode="auto">
          <a:xfrm>
            <a:off x="827088" y="0"/>
            <a:ext cx="576262" cy="5949950"/>
          </a:xfrm>
          <a:prstGeom prst="rect">
            <a:avLst/>
          </a:prstGeom>
          <a:solidFill>
            <a:srgbClr val="CCCC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CCCCFF"/>
            </a:extrusionClr>
          </a:sp3d>
        </p:spPr>
        <p:txBody>
          <a:bodyPr wrap="none" anchor="ctr">
            <a:flatTx/>
          </a:bodyPr>
          <a:lstStyle/>
          <a:p>
            <a:endParaRPr lang="en-US"/>
          </a:p>
        </p:txBody>
      </p:sp>
      <p:sp>
        <p:nvSpPr>
          <p:cNvPr id="23589" name="Text Box 37"/>
          <p:cNvSpPr txBox="1">
            <a:spLocks noChangeArrowheads="1"/>
          </p:cNvSpPr>
          <p:nvPr/>
        </p:nvSpPr>
        <p:spPr bwMode="auto">
          <a:xfrm>
            <a:off x="2773363" y="6067425"/>
            <a:ext cx="358775" cy="457200"/>
          </a:xfrm>
          <a:prstGeom prst="rect">
            <a:avLst/>
          </a:prstGeom>
          <a:noFill/>
          <a:ln w="9525">
            <a:noFill/>
            <a:miter lim="800000"/>
            <a:headEnd/>
            <a:tailEnd/>
          </a:ln>
        </p:spPr>
        <p:txBody>
          <a:bodyPr wrap="none">
            <a:spAutoFit/>
          </a:bodyPr>
          <a:lstStyle/>
          <a:p>
            <a:r>
              <a:rPr lang="en-GB" sz="2400">
                <a:latin typeface="Copperplate Gothic Bold" pitchFamily="34" charset="0"/>
              </a:rPr>
              <a:t>l</a:t>
            </a:r>
          </a:p>
        </p:txBody>
      </p:sp>
      <p:sp>
        <p:nvSpPr>
          <p:cNvPr id="23591" name="Text Box 39"/>
          <p:cNvSpPr txBox="1">
            <a:spLocks noChangeArrowheads="1"/>
          </p:cNvSpPr>
          <p:nvPr/>
        </p:nvSpPr>
        <p:spPr bwMode="auto">
          <a:xfrm>
            <a:off x="2989263" y="6067425"/>
            <a:ext cx="273050" cy="457200"/>
          </a:xfrm>
          <a:prstGeom prst="rect">
            <a:avLst/>
          </a:prstGeom>
          <a:noFill/>
          <a:ln w="9525">
            <a:noFill/>
            <a:miter lim="800000"/>
            <a:headEnd/>
            <a:tailEnd/>
          </a:ln>
        </p:spPr>
        <p:txBody>
          <a:bodyPr wrap="none">
            <a:spAutoFit/>
          </a:bodyPr>
          <a:lstStyle/>
          <a:p>
            <a:r>
              <a:rPr lang="en-GB" sz="2400">
                <a:latin typeface="Copperplate Gothic Bold" pitchFamily="34" charset="0"/>
              </a:rPr>
              <a:t>i</a:t>
            </a:r>
          </a:p>
        </p:txBody>
      </p:sp>
      <p:sp>
        <p:nvSpPr>
          <p:cNvPr id="23592" name="Text Box 40"/>
          <p:cNvSpPr txBox="1">
            <a:spLocks noChangeArrowheads="1"/>
          </p:cNvSpPr>
          <p:nvPr/>
        </p:nvSpPr>
        <p:spPr bwMode="auto">
          <a:xfrm>
            <a:off x="3059113" y="6067425"/>
            <a:ext cx="404812" cy="457200"/>
          </a:xfrm>
          <a:prstGeom prst="rect">
            <a:avLst/>
          </a:prstGeom>
          <a:noFill/>
          <a:ln w="9525">
            <a:noFill/>
            <a:miter lim="800000"/>
            <a:headEnd/>
            <a:tailEnd/>
          </a:ln>
        </p:spPr>
        <p:txBody>
          <a:bodyPr wrap="none">
            <a:spAutoFit/>
          </a:bodyPr>
          <a:lstStyle/>
          <a:p>
            <a:r>
              <a:rPr lang="en-GB" sz="2400">
                <a:latin typeface="Copperplate Gothic Bold" pitchFamily="34" charset="0"/>
              </a:rPr>
              <a:t>q</a:t>
            </a:r>
          </a:p>
        </p:txBody>
      </p:sp>
      <p:sp>
        <p:nvSpPr>
          <p:cNvPr id="23593" name="Text Box 41"/>
          <p:cNvSpPr txBox="1">
            <a:spLocks noChangeArrowheads="1"/>
          </p:cNvSpPr>
          <p:nvPr/>
        </p:nvSpPr>
        <p:spPr bwMode="auto">
          <a:xfrm>
            <a:off x="3276600" y="6092825"/>
            <a:ext cx="395288" cy="457200"/>
          </a:xfrm>
          <a:prstGeom prst="rect">
            <a:avLst/>
          </a:prstGeom>
          <a:noFill/>
          <a:ln w="9525">
            <a:noFill/>
            <a:miter lim="800000"/>
            <a:headEnd/>
            <a:tailEnd/>
          </a:ln>
        </p:spPr>
        <p:txBody>
          <a:bodyPr wrap="none">
            <a:spAutoFit/>
          </a:bodyPr>
          <a:lstStyle/>
          <a:p>
            <a:r>
              <a:rPr lang="en-GB" sz="2400">
                <a:latin typeface="Copperplate Gothic Bold" pitchFamily="34" charset="0"/>
              </a:rPr>
              <a:t>u</a:t>
            </a:r>
          </a:p>
        </p:txBody>
      </p:sp>
      <p:sp>
        <p:nvSpPr>
          <p:cNvPr id="23594" name="Text Box 42"/>
          <p:cNvSpPr txBox="1">
            <a:spLocks noChangeArrowheads="1"/>
          </p:cNvSpPr>
          <p:nvPr/>
        </p:nvSpPr>
        <p:spPr bwMode="auto">
          <a:xfrm>
            <a:off x="3492500" y="6092825"/>
            <a:ext cx="273050" cy="457200"/>
          </a:xfrm>
          <a:prstGeom prst="rect">
            <a:avLst/>
          </a:prstGeom>
          <a:noFill/>
          <a:ln w="9525">
            <a:noFill/>
            <a:miter lim="800000"/>
            <a:headEnd/>
            <a:tailEnd/>
          </a:ln>
        </p:spPr>
        <p:txBody>
          <a:bodyPr wrap="none">
            <a:spAutoFit/>
          </a:bodyPr>
          <a:lstStyle/>
          <a:p>
            <a:r>
              <a:rPr lang="en-GB" sz="2400">
                <a:latin typeface="Copperplate Gothic Bold" pitchFamily="34" charset="0"/>
              </a:rPr>
              <a:t>i</a:t>
            </a:r>
          </a:p>
        </p:txBody>
      </p:sp>
      <p:sp>
        <p:nvSpPr>
          <p:cNvPr id="23595" name="Text Box 43"/>
          <p:cNvSpPr txBox="1">
            <a:spLocks noChangeArrowheads="1"/>
          </p:cNvSpPr>
          <p:nvPr/>
        </p:nvSpPr>
        <p:spPr bwMode="auto">
          <a:xfrm>
            <a:off x="3563938" y="6092825"/>
            <a:ext cx="398462" cy="457200"/>
          </a:xfrm>
          <a:prstGeom prst="rect">
            <a:avLst/>
          </a:prstGeom>
          <a:noFill/>
          <a:ln w="9525">
            <a:noFill/>
            <a:miter lim="800000"/>
            <a:headEnd/>
            <a:tailEnd/>
          </a:ln>
        </p:spPr>
        <p:txBody>
          <a:bodyPr wrap="none">
            <a:spAutoFit/>
          </a:bodyPr>
          <a:lstStyle/>
          <a:p>
            <a:r>
              <a:rPr lang="en-GB" sz="2400">
                <a:latin typeface="Copperplate Gothic Bold" pitchFamily="34" charset="0"/>
              </a:rPr>
              <a:t>d</a:t>
            </a:r>
          </a:p>
        </p:txBody>
      </p:sp>
      <p:sp>
        <p:nvSpPr>
          <p:cNvPr id="23596" name="Text Box 44"/>
          <p:cNvSpPr txBox="1">
            <a:spLocks noChangeArrowheads="1"/>
          </p:cNvSpPr>
          <p:nvPr/>
        </p:nvSpPr>
        <p:spPr bwMode="auto">
          <a:xfrm>
            <a:off x="3975100" y="6021388"/>
            <a:ext cx="533400" cy="519112"/>
          </a:xfrm>
          <a:prstGeom prst="rect">
            <a:avLst/>
          </a:prstGeom>
          <a:noFill/>
          <a:ln w="9525">
            <a:noFill/>
            <a:miter lim="800000"/>
            <a:headEnd/>
            <a:tailEnd/>
          </a:ln>
        </p:spPr>
        <p:txBody>
          <a:bodyPr wrap="none">
            <a:spAutoFit/>
          </a:bodyPr>
          <a:lstStyle/>
          <a:p>
            <a:r>
              <a:rPr lang="en-GB" sz="2800">
                <a:latin typeface="Copperplate Gothic Bold" pitchFamily="34" charset="0"/>
              </a:rPr>
              <a:t>a</a:t>
            </a:r>
            <a:r>
              <a:rPr lang="en-GB" sz="2400" b="1">
                <a:latin typeface="Bookman" pitchFamily="18" charset="0"/>
              </a:rPr>
              <a:t>l</a:t>
            </a:r>
          </a:p>
        </p:txBody>
      </p:sp>
      <p:sp>
        <p:nvSpPr>
          <p:cNvPr id="9239" name="Rectangle 49"/>
          <p:cNvSpPr>
            <a:spLocks noChangeArrowheads="1"/>
          </p:cNvSpPr>
          <p:nvPr/>
        </p:nvSpPr>
        <p:spPr bwMode="auto">
          <a:xfrm>
            <a:off x="292100" y="6604000"/>
            <a:ext cx="8596313" cy="49371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40" name="Text Box 50"/>
          <p:cNvSpPr txBox="1">
            <a:spLocks noChangeArrowheads="1"/>
          </p:cNvSpPr>
          <p:nvPr/>
        </p:nvSpPr>
        <p:spPr bwMode="auto">
          <a:xfrm>
            <a:off x="7507288" y="6051550"/>
            <a:ext cx="1047750" cy="366713"/>
          </a:xfrm>
          <a:prstGeom prst="rect">
            <a:avLst/>
          </a:prstGeom>
          <a:noFill/>
          <a:ln w="9525">
            <a:noFill/>
            <a:miter lim="800000"/>
            <a:headEnd/>
            <a:tailEnd/>
          </a:ln>
        </p:spPr>
        <p:txBody>
          <a:bodyPr wrap="none">
            <a:spAutoFit/>
          </a:bodyPr>
          <a:lstStyle/>
          <a:p>
            <a:r>
              <a:rPr lang="en-GB"/>
              <a:t>negative</a:t>
            </a:r>
          </a:p>
        </p:txBody>
      </p:sp>
      <p:sp>
        <p:nvSpPr>
          <p:cNvPr id="9241" name="Text Box 51"/>
          <p:cNvSpPr txBox="1">
            <a:spLocks noChangeArrowheads="1"/>
          </p:cNvSpPr>
          <p:nvPr/>
        </p:nvSpPr>
        <p:spPr bwMode="auto">
          <a:xfrm>
            <a:off x="7812088" y="5300663"/>
            <a:ext cx="336550" cy="641350"/>
          </a:xfrm>
          <a:prstGeom prst="rect">
            <a:avLst/>
          </a:prstGeom>
          <a:noFill/>
          <a:ln w="9525">
            <a:noFill/>
            <a:miter lim="800000"/>
            <a:headEnd/>
            <a:tailEnd/>
          </a:ln>
        </p:spPr>
        <p:txBody>
          <a:bodyPr wrap="none">
            <a:spAutoFit/>
          </a:bodyPr>
          <a:lstStyle/>
          <a:p>
            <a:r>
              <a:rPr lang="en-GB" sz="36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80"/>
                                        </p:tgtEl>
                                        <p:attrNameLst>
                                          <p:attrName>style.visibility</p:attrName>
                                        </p:attrNameLst>
                                      </p:cBhvr>
                                      <p:to>
                                        <p:strVal val="visible"/>
                                      </p:to>
                                    </p:set>
                                    <p:anim calcmode="lin" valueType="num">
                                      <p:cBhvr additive="base">
                                        <p:cTn id="13" dur="2000" fill="hold"/>
                                        <p:tgtEl>
                                          <p:spTgt spid="23580"/>
                                        </p:tgtEl>
                                        <p:attrNameLst>
                                          <p:attrName>ppt_x</p:attrName>
                                        </p:attrNameLst>
                                      </p:cBhvr>
                                      <p:tavLst>
                                        <p:tav tm="0">
                                          <p:val>
                                            <p:strVal val="0-#ppt_w/2"/>
                                          </p:val>
                                        </p:tav>
                                        <p:tav tm="100000">
                                          <p:val>
                                            <p:strVal val="#ppt_x"/>
                                          </p:val>
                                        </p:tav>
                                      </p:tavLst>
                                    </p:anim>
                                    <p:anim calcmode="lin" valueType="num">
                                      <p:cBhvr additive="base">
                                        <p:cTn id="14" dur="2000" fill="hold"/>
                                        <p:tgtEl>
                                          <p:spTgt spid="235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0.0026 0.00555 L -0.08316 0.00948 " pathEditMode="relative" rAng="0" ptsTypes="AA">
                                      <p:cBhvr>
                                        <p:cTn id="18" dur="2000" fill="hold"/>
                                        <p:tgtEl>
                                          <p:spTgt spid="2"/>
                                        </p:tgtEl>
                                        <p:attrNameLst>
                                          <p:attrName>ppt_x</p:attrName>
                                          <p:attrName>ppt_y</p:attrName>
                                        </p:attrNameLst>
                                      </p:cBhvr>
                                      <p:rCtr x="-4000" y="200"/>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3580"/>
                                        </p:tgtEl>
                                        <p:attrNameLst>
                                          <p:attrName>style.visibility</p:attrName>
                                        </p:attrNameLst>
                                      </p:cBhvr>
                                      <p:to>
                                        <p:strVal val="hidden"/>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235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8.33333E-7 -4.33195E-6 L 0.01042 0.47666 " pathEditMode="relative" rAng="0" ptsTypes="AA">
                                      <p:cBhvr>
                                        <p:cTn id="30" dur="2000" fill="hold"/>
                                        <p:tgtEl>
                                          <p:spTgt spid="23569"/>
                                        </p:tgtEl>
                                        <p:attrNameLst>
                                          <p:attrName>ppt_x</p:attrName>
                                          <p:attrName>ppt_y</p:attrName>
                                        </p:attrNameLst>
                                      </p:cBhvr>
                                      <p:rCtr x="500" y="23800"/>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3581"/>
                                        </p:tgtEl>
                                        <p:attrNameLst>
                                          <p:attrName>style.visibility</p:attrName>
                                        </p:attrNameLst>
                                      </p:cBhvr>
                                      <p:to>
                                        <p:strVal val="visible"/>
                                      </p:to>
                                    </p:set>
                                    <p:anim calcmode="lin" valueType="num">
                                      <p:cBhvr additive="base">
                                        <p:cTn id="35" dur="2000" fill="hold"/>
                                        <p:tgtEl>
                                          <p:spTgt spid="23581"/>
                                        </p:tgtEl>
                                        <p:attrNameLst>
                                          <p:attrName>ppt_x</p:attrName>
                                        </p:attrNameLst>
                                      </p:cBhvr>
                                      <p:tavLst>
                                        <p:tav tm="0">
                                          <p:val>
                                            <p:strVal val="0-#ppt_w/2"/>
                                          </p:val>
                                        </p:tav>
                                        <p:tav tm="100000">
                                          <p:val>
                                            <p:strVal val="#ppt_x"/>
                                          </p:val>
                                        </p:tav>
                                      </p:tavLst>
                                    </p:anim>
                                    <p:anim calcmode="lin" valueType="num">
                                      <p:cBhvr additive="base">
                                        <p:cTn id="36" dur="2000" fill="hold"/>
                                        <p:tgtEl>
                                          <p:spTgt spid="23581"/>
                                        </p:tgtEl>
                                        <p:attrNameLst>
                                          <p:attrName>ppt_y</p:attrName>
                                        </p:attrNameLst>
                                      </p:cBhvr>
                                      <p:tavLst>
                                        <p:tav tm="0">
                                          <p:val>
                                            <p:strVal val="#ppt_y"/>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23574"/>
                                        </p:tgtEl>
                                        <p:attrNameLst>
                                          <p:attrName>style.visibility</p:attrName>
                                        </p:attrNameLst>
                                      </p:cBhvr>
                                      <p:to>
                                        <p:strVal val="visible"/>
                                      </p:to>
                                    </p:set>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2000" fill="hold"/>
                                        <p:tgtEl>
                                          <p:spTgt spid="3"/>
                                        </p:tgtEl>
                                        <p:attrNameLst>
                                          <p:attrName>ppt_x</p:attrName>
                                        </p:attrNameLst>
                                      </p:cBhvr>
                                      <p:tavLst>
                                        <p:tav tm="0">
                                          <p:val>
                                            <p:strVal val="#ppt_x"/>
                                          </p:val>
                                        </p:tav>
                                        <p:tav tm="100000">
                                          <p:val>
                                            <p:strVal val="#ppt_x"/>
                                          </p:val>
                                        </p:tav>
                                      </p:tavLst>
                                    </p:anim>
                                    <p:anim calcmode="lin" valueType="num">
                                      <p:cBhvr additive="base">
                                        <p:cTn id="43" dur="2000" fill="hold"/>
                                        <p:tgtEl>
                                          <p:spTgt spid="3"/>
                                        </p:tgtEl>
                                        <p:attrNameLst>
                                          <p:attrName>ppt_y</p:attrName>
                                        </p:attrNameLst>
                                      </p:cBhvr>
                                      <p:tavLst>
                                        <p:tav tm="0">
                                          <p:val>
                                            <p:strVal val="0-#ppt_h/2"/>
                                          </p:val>
                                        </p:tav>
                                        <p:tav tm="100000">
                                          <p:val>
                                            <p:strVal val="#ppt_y"/>
                                          </p:val>
                                        </p:tav>
                                      </p:tavLst>
                                    </p:anim>
                                  </p:childTnLst>
                                </p:cTn>
                              </p:par>
                              <p:par>
                                <p:cTn id="44" presetID="1" presetClass="entr" presetSubtype="0" fill="hold" nodeType="withEffect">
                                  <p:stCondLst>
                                    <p:cond delay="0"/>
                                  </p:stCondLst>
                                  <p:childTnLst>
                                    <p:set>
                                      <p:cBhvr>
                                        <p:cTn id="45" dur="1" fill="hold">
                                          <p:stCondLst>
                                            <p:cond delay="0"/>
                                          </p:stCondLst>
                                        </p:cTn>
                                        <p:tgtEl>
                                          <p:spTgt spid="23578"/>
                                        </p:tgtEl>
                                        <p:attrNameLst>
                                          <p:attrName>style.visibility</p:attrName>
                                        </p:attrNameLst>
                                      </p:cBhvr>
                                      <p:to>
                                        <p:strVal val="visible"/>
                                      </p:to>
                                    </p:set>
                                  </p:childTnLst>
                                </p:cTn>
                              </p:par>
                            </p:childTnLst>
                          </p:cTn>
                        </p:par>
                        <p:par>
                          <p:cTn id="46" fill="hold">
                            <p:stCondLst>
                              <p:cond delay="4000"/>
                            </p:stCondLst>
                            <p:childTnLst>
                              <p:par>
                                <p:cTn id="47" presetID="35" presetClass="path" presetSubtype="0" accel="50000" decel="50000" fill="hold" nodeType="afterEffect">
                                  <p:stCondLst>
                                    <p:cond delay="0"/>
                                  </p:stCondLst>
                                  <p:childTnLst>
                                    <p:animMotion origin="layout" path="M -2.77778E-6 2.44568E-6 L -0.08055 0.0067 " pathEditMode="relative" rAng="0" ptsTypes="AA">
                                      <p:cBhvr>
                                        <p:cTn id="48" dur="2000" fill="hold"/>
                                        <p:tgtEl>
                                          <p:spTgt spid="3"/>
                                        </p:tgtEl>
                                        <p:attrNameLst>
                                          <p:attrName>ppt_x</p:attrName>
                                          <p:attrName>ppt_y</p:attrName>
                                        </p:attrNameLst>
                                      </p:cBhvr>
                                      <p:rCtr x="-4000" y="300"/>
                                    </p:animMotion>
                                  </p:childTnLst>
                                </p:cTn>
                              </p:par>
                            </p:childTnLst>
                          </p:cTn>
                        </p:par>
                        <p:par>
                          <p:cTn id="49" fill="hold">
                            <p:stCondLst>
                              <p:cond delay="6000"/>
                            </p:stCondLst>
                            <p:childTnLst>
                              <p:par>
                                <p:cTn id="50" presetID="1" presetClass="exit" presetSubtype="0" fill="hold" nodeType="afterEffect">
                                  <p:stCondLst>
                                    <p:cond delay="0"/>
                                  </p:stCondLst>
                                  <p:childTnLst>
                                    <p:set>
                                      <p:cBhvr>
                                        <p:cTn id="51" dur="1" fill="hold">
                                          <p:stCondLst>
                                            <p:cond delay="0"/>
                                          </p:stCondLst>
                                        </p:cTn>
                                        <p:tgtEl>
                                          <p:spTgt spid="3"/>
                                        </p:tgtEl>
                                        <p:attrNameLst>
                                          <p:attrName>style.visibility</p:attrName>
                                        </p:attrNameLst>
                                      </p:cBhvr>
                                      <p:to>
                                        <p:strVal val="hidden"/>
                                      </p:to>
                                    </p:set>
                                  </p:childTnLst>
                                </p:cTn>
                              </p:par>
                            </p:childTnLst>
                          </p:cTn>
                        </p:par>
                        <p:par>
                          <p:cTn id="52" fill="hold">
                            <p:stCondLst>
                              <p:cond delay="6000"/>
                            </p:stCondLst>
                            <p:childTnLst>
                              <p:par>
                                <p:cTn id="53" presetID="1" presetClass="exit" presetSubtype="0" fill="hold" grpId="1" nodeType="afterEffect">
                                  <p:stCondLst>
                                    <p:cond delay="0"/>
                                  </p:stCondLst>
                                  <p:childTnLst>
                                    <p:set>
                                      <p:cBhvr>
                                        <p:cTn id="54" dur="1" fill="hold">
                                          <p:stCondLst>
                                            <p:cond delay="0"/>
                                          </p:stCondLst>
                                        </p:cTn>
                                        <p:tgtEl>
                                          <p:spTgt spid="23581"/>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3586"/>
                                        </p:tgtEl>
                                        <p:attrNameLst>
                                          <p:attrName>style.visibility</p:attrName>
                                        </p:attrNameLst>
                                      </p:cBhvr>
                                      <p:to>
                                        <p:strVal val="visible"/>
                                      </p:to>
                                    </p:set>
                                  </p:childTnLst>
                                </p:cTn>
                              </p:par>
                            </p:childTnLst>
                          </p:cTn>
                        </p:par>
                        <p:par>
                          <p:cTn id="57" fill="hold">
                            <p:stCondLst>
                              <p:cond delay="6000"/>
                            </p:stCondLst>
                            <p:childTnLst>
                              <p:par>
                                <p:cTn id="58" presetID="1" presetClass="entr" presetSubtype="0"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childTnLst>
                                </p:cTn>
                              </p:par>
                              <p:par>
                                <p:cTn id="60" presetID="0" presetClass="path" presetSubtype="0" accel="50000" decel="50000" fill="hold" grpId="1" nodeType="withEffect">
                                  <p:stCondLst>
                                    <p:cond delay="0"/>
                                  </p:stCondLst>
                                  <p:childTnLst>
                                    <p:animMotion origin="layout" path="M 0.0 0.0 L -0.04722 0.25174 " pathEditMode="relative" ptsTypes="AA">
                                      <p:cBhvr>
                                        <p:cTn id="61" dur="2000" fill="hold"/>
                                        <p:tgtEl>
                                          <p:spTgt spid="23586"/>
                                        </p:tgtEl>
                                        <p:attrNameLst>
                                          <p:attrName>ppt_x</p:attrName>
                                          <p:attrName>ppt_y</p:attrName>
                                        </p:attrNameLst>
                                      </p:cBhvr>
                                    </p:animMotion>
                                  </p:childTnLst>
                                </p:cTn>
                              </p:par>
                            </p:childTnLst>
                          </p:cTn>
                        </p:par>
                        <p:par>
                          <p:cTn id="62" fill="hold">
                            <p:stCondLst>
                              <p:cond delay="8000"/>
                            </p:stCondLst>
                            <p:childTnLst>
                              <p:par>
                                <p:cTn id="63" presetID="1" presetClass="entr" presetSubtype="0" fill="hold" grpId="0" nodeType="afterEffect">
                                  <p:stCondLst>
                                    <p:cond delay="0"/>
                                  </p:stCondLst>
                                  <p:childTnLst>
                                    <p:set>
                                      <p:cBhvr>
                                        <p:cTn id="64" dur="1" fill="hold">
                                          <p:stCondLst>
                                            <p:cond delay="0"/>
                                          </p:stCondLst>
                                        </p:cTn>
                                        <p:tgtEl>
                                          <p:spTgt spid="235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59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59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59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59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59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359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23588"/>
                                        </p:tgtEl>
                                        <p:attrNameLst>
                                          <p:attrName>style.visibility</p:attrName>
                                        </p:attrNameLst>
                                      </p:cBhvr>
                                      <p:to>
                                        <p:strVal val="visible"/>
                                      </p:to>
                                    </p:set>
                                    <p:animEffect transition="in" filter="wipe(up)">
                                      <p:cBhvr>
                                        <p:cTn id="81" dur="3000"/>
                                        <p:tgtEl>
                                          <p:spTgt spid="23588"/>
                                        </p:tgtEl>
                                      </p:cBhvr>
                                    </p:animEffect>
                                  </p:childTnLst>
                                </p:cTn>
                              </p:par>
                            </p:childTnLst>
                          </p:cTn>
                        </p:par>
                        <p:par>
                          <p:cTn id="82" fill="hold">
                            <p:stCondLst>
                              <p:cond delay="3000"/>
                            </p:stCondLst>
                            <p:childTnLst>
                              <p:par>
                                <p:cTn id="83" presetID="0" presetClass="path" presetSubtype="0" accel="50000" decel="50000" fill="hold" grpId="1" nodeType="afterEffect">
                                  <p:stCondLst>
                                    <p:cond delay="2000"/>
                                  </p:stCondLst>
                                  <p:childTnLst>
                                    <p:animMotion origin="layout" path="M 2.22222E-6 9.89367E-7 C -0.01354 -0.0037 -0.02882 -0.00624 -0.04219 -0.01179 C -0.04827 -0.03606 -0.04219 -0.00578 -0.04219 -0.02959 C -0.04219 -0.07536 -0.09914 -0.05548 -0.11563 -0.05617 C -0.15157 -0.06842 -0.19098 -0.06056 -0.22674 -0.05918 C -0.23195 -0.03768 -0.23264 -0.01572 -0.23785 0.00578 C -0.23785 0.00601 -0.24184 0.02335 -0.24219 0.02358 C -0.2507 0.02705 -0.26007 0.02566 -0.26893 0.02658 C -0.30417 0.0252 -0.33299 0.03098 -0.36441 0.0178 C -0.36667 0.01572 -0.37066 0.01526 -0.37118 0.01179 C -0.37396 -0.00832 -0.36476 -0.03144 -0.36007 -0.05039 C -0.35868 -0.0564 -0.35712 -0.06218 -0.35556 -0.06819 C -0.35486 -0.0712 -0.3533 -0.07698 -0.3533 -0.07698 C -0.35191 -0.12483 -0.34879 -0.16667 -0.34445 -0.21313 C -0.34532 -0.29704 -0.33247 -0.38442 -0.35104 -0.46463 C -0.3533 -0.48451 -0.35417 -0.50439 -0.35782 -0.52381 C -0.35712 -0.54253 -0.35729 -0.56126 -0.35556 -0.57998 C -0.354 -0.59616 -0.34497 -0.6239 -0.34219 -0.64216 C -0.34427 -0.67915 -0.34532 -0.69903 -0.36007 -0.72792 C -0.36146 -0.73393 -0.36302 -0.73971 -0.36441 -0.74572 C -0.36511 -0.74873 -0.36667 -0.75451 -0.36667 -0.75451 C -0.36632 -0.75705 -0.36476 -0.77601 -0.36216 -0.78109 C -0.36042 -0.78456 -0.35747 -0.78687 -0.35556 -0.79011 C -0.35226 -0.79565 -0.34966 -0.8019 -0.3467 -0.80791 C -0.3441 -0.81299 -0.34375 -0.8197 -0.34219 -0.82547 C -0.3415 -0.82848 -0.33993 -0.83449 -0.33993 -0.83449 C -0.34184 -0.85021 -0.34532 -0.86385 -0.34896 -0.87887 C -0.34966 -0.88188 -0.35035 -0.88465 -0.35104 -0.88766 C -0.35174 -0.89066 -0.3533 -0.89667 -0.3533 -0.89667 C -0.35556 -0.93897 -0.35556 -0.92418 -0.35556 -0.94105 " pathEditMode="relative" ptsTypes="fffffffffffffffffffffffffffffA">
                                      <p:cBhvr>
                                        <p:cTn id="84" dur="3000" fill="hold"/>
                                        <p:tgtEl>
                                          <p:spTgt spid="23596"/>
                                        </p:tgtEl>
                                        <p:attrNameLst>
                                          <p:attrName>ppt_x</p:attrName>
                                          <p:attrName>ppt_y</p:attrName>
                                        </p:attrNameLst>
                                      </p:cBhvr>
                                    </p:animMotion>
                                  </p:childTnLst>
                                </p:cTn>
                              </p:par>
                            </p:childTnLst>
                          </p:cTn>
                        </p:par>
                        <p:par>
                          <p:cTn id="85" fill="hold">
                            <p:stCondLst>
                              <p:cond delay="8000"/>
                            </p:stCondLst>
                            <p:childTnLst>
                              <p:par>
                                <p:cTn id="86" presetID="0" presetClass="path" presetSubtype="0" accel="50000" decel="50000" fill="hold" grpId="1" nodeType="afterEffect">
                                  <p:stCondLst>
                                    <p:cond delay="0"/>
                                  </p:stCondLst>
                                  <p:childTnLst>
                                    <p:animMotion origin="layout" path="M 0.0 0.0 C -0.0158 -0.00208 -0.03125 -0.00393 -0.0467 -0.00878 C -0.05781 -0.01895 -0.05156 -0.01155 -0.06215 -0.03259 C -0.06372 -0.0356 -0.06667 -0.04137 -0.06667 -0.04137 C -0.07118 -0.05941 -0.07674 -0.07212 -0.08889 -0.08275 C -0.09774 -0.07998 -0.10347 -0.0779 -0.11111 -0.07096 C -0.11701 -0.05964 -0.11667 -0.05455 -0.12448 -0.04438 C -0.12934 -0.02542 -0.13212 -0.02612 -0.14444 -0.0178 C -0.1599 -0.00716 -0.13976 -0.01433 -0.16441 -0.00878 C -0.17222 -0.01063 -0.17899 -0.00947 -0.18437 -0.0178 C -0.18785 -0.02311 -0.1934 -0.0356 -0.1934 -0.0356 C -0.19792 -0.05455 -0.19323 -0.07536 -0.19115 -0.09477 C -0.19323 -0.14355 -0.19601 -0.18146 -0.1934 -0.2307 C -0.19236 -0.24965 -0.19062 -0.26306 -0.18229 -0.27808 C -0.17708 -0.30559 -0.18073 -0.33356 -0.18437 -0.36107 C -0.18837 -0.39135 -0.19253 -0.42348 -0.2 -0.45261 C -0.20729 -0.53028 -0.18976 -0.60333 -0.17552 -0.67753 C -0.17622 -0.6944 -0.17656 -0.71128 -0.17778 -0.72792 C -0.17865 -0.73902 -0.18385 -0.75034 -0.18663 -0.76051 C -0.19062 -0.77485 -0.19219 -0.79033 -0.19549 -0.8049 C -0.2 -0.84651 -0.19184 -0.88557 -0.18663 -0.92603 C -0.18733 -0.9429 -0.18767 -0.95977 -0.18889 -0.97642 C -0.18958 -0.98728 -0.19115 -0.99075 -0.1934 -1.0 C -0.1941 -1.003 -0.19549 -1.00901 -0.19549 -1.00901 " pathEditMode="relative" ptsTypes="fffffffffffffffffffffffA">
                                      <p:cBhvr>
                                        <p:cTn id="87" dur="1000" fill="hold"/>
                                        <p:tgtEl>
                                          <p:spTgt spid="23589"/>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0 0.0 C -0.00295 0.00093 -0.0059 0.00347 -0.00885 0.00301 C -0.01267 0.00255 -0.03524 -0.00693 -0.03993 -0.00878 C -0.04149 -0.01179 -0.04253 -0.01525 -0.04444 -0.0178 C -0.04635 -0.02034 -0.04948 -0.0208 -0.05104 -0.02358 C -0.0526 -0.02612 -0.05156 -0.03028 -0.0533 -0.03259 C -0.05503 -0.0349 -0.05798 -0.03421 -0.06007 -0.0356 C -0.0625 -0.03721 -0.06423 -0.03999 -0.06666 -0.04137 C -0.071 -0.04392 -0.08003 -0.04738 -0.08003 -0.04738 C -0.0868 -0.04577 -0.09514 -0.04785 -0.1 -0.04137 C -0.10781 -0.03097 -0.11198 -0.01664 -0.11996 -0.00601 C -0.11545 -0.00508 -0.11094 -0.00439 -0.10659 -0.003 C -0.10434 -0.00231 -0.09774 0.0 -0.1 0.0 C -0.10416 0.0 -0.11545 -0.00485 -0.11996 -0.00601 C -0.13923 -0.01109 -0.15885 -0.01433 -0.17778 -0.0208 C -0.18385 -0.04415 -0.17778 -0.01502 -0.17778 -0.03837 C -0.17778 -0.04346 -0.17899 -0.04831 -0.18003 -0.05316 C -0.1842 -0.07351 -0.18107 -0.06796 -0.19114 -0.07697 C -0.19427 -0.08345 -0.19948 -0.08807 -0.20225 -0.09477 C -0.20451 -0.10009 -0.20399 -0.10726 -0.20659 -0.11234 C -0.20816 -0.11535 -0.20955 -0.11835 -0.21111 -0.12136 C -0.21892 -0.16227 -0.21857 -0.18862 -0.2 -0.22191 C -0.19097 -0.25705 -0.20625 -0.29704 -0.21771 -0.32848 C -0.21944 -0.34258 -0.221 -0.35622 -0.22448 -0.36985 C -0.22326 -0.42117 -0.22413 -0.4503 -0.21771 -0.49422 C -0.21649 -0.50208 -0.21475 -0.50994 -0.21337 -0.5178 C -0.21198 -0.52566 -0.20885 -0.54137 -0.20885 -0.54137 C -0.20816 -0.56796 -0.2085 -0.59477 -0.20659 -0.62136 C -0.20642 -0.62482 -0.20225 -0.62667 -0.20225 -0.63014 C -0.20121 -0.68215 -0.20034 -0.70989 -0.21111 -0.7515 C -0.20972 -0.78409 -0.21076 -0.79912 -0.20451 -0.82547 C -0.20521 -0.83541 -0.20521 -0.84535 -0.20659 -0.85506 C -0.20746 -0.8613 -0.21111 -0.87286 -0.21111 -0.87286 C -0.2151 -0.9043 -0.21371 -0.93643 -0.20885 -0.96763 C -0.20729 -0.97757 -0.20469 -0.98775 -0.20225 -0.99722 C -0.20069 -1.00346 -0.19548 -1.01479 -0.19548 -1.01479 " pathEditMode="relative" ptsTypes="fffffffffffffffffffffffffffffffffffA">
                                      <p:cBhvr>
                                        <p:cTn id="89" dur="1000" fill="hold"/>
                                        <p:tgtEl>
                                          <p:spTgt spid="23591"/>
                                        </p:tgtEl>
                                        <p:attrNameLst>
                                          <p:attrName>ppt_x</p:attrName>
                                          <p:attrName>ppt_y</p:attrName>
                                        </p:attrNameLst>
                                      </p:cBhvr>
                                    </p:animMotion>
                                  </p:childTnLst>
                                </p:cTn>
                              </p:par>
                              <p:par>
                                <p:cTn id="90" presetID="0" presetClass="path" presetSubtype="0" accel="50000" decel="50000" fill="hold" grpId="1" nodeType="withEffect">
                                  <p:stCondLst>
                                    <p:cond delay="0"/>
                                  </p:stCondLst>
                                  <p:childTnLst>
                                    <p:animMotion origin="layout" path="M 0.0 0.0 C -0.01909 -0.00832 -0.00868 -0.00509 -0.03107 -0.00879 C -0.05781 -0.00486 -0.08142 0.00138 -0.10677 0.01179 C -0.11788 0.00971 -0.12725 0.00763 -0.13784 0.003 C -0.14062 -0.00763 -0.14028 -0.01549 -0.14896 -0.02058 C -0.1533 -0.02312 -0.16232 -0.02659 -0.16232 -0.02659 C -0.1908 -0.02381 -0.19913 -0.02058 -0.22673 -0.02358 C -0.23038 -0.0252 -0.23784 -0.02774 -0.2401 -0.0326 C -0.24253 -0.03791 -0.24305 -0.04438 -0.24444 -0.05016 C -0.24531 -0.05363 -0.24739 -0.05617 -0.24896 -0.05918 C -0.24826 -0.08091 -0.24843 -0.10264 -0.2467 -0.12414 C -0.24531 -0.1417 -0.23507 -0.15257 -0.23107 -0.16852 C -0.23403 -0.20273 -0.24114 -0.23278 -0.26007 -0.25728 C -0.26632 -0.28202 -0.2526 -0.30282 -0.2401 -0.31947 C -0.23854 -0.32548 -0.23715 -0.33125 -0.23559 -0.33727 C -0.23489 -0.34027 -0.23333 -0.34605 -0.23333 -0.34605 C -0.23698 -0.37887 -0.23715 -0.41193 -0.24444 -0.44383 C -0.24583 -0.44984 -0.24635 -0.45631 -0.24896 -0.46163 C -0.25034 -0.46463 -0.25225 -0.46718 -0.2533 -0.47041 C -0.25521 -0.47619 -0.25781 -0.48821 -0.25781 -0.48821 C -0.25434 -0.51064 -0.25225 -0.53444 -0.2467 -0.55617 C -0.24357 -0.58461 -0.24218 -0.61373 -0.23784 -0.64193 C -0.23559 -0.68331 -0.23663 -0.72099 -0.2467 -0.76029 C -0.24583 -0.79589 -0.24218 -0.83125 -0.24218 -0.86685 C -0.24218 -0.91493 -0.2467 -0.95909 -0.2467 -1.00601 " pathEditMode="relative" ptsTypes="ffffffffffffffffffffffffA">
                                      <p:cBhvr>
                                        <p:cTn id="91" dur="2000" fill="hold"/>
                                        <p:tgtEl>
                                          <p:spTgt spid="23592"/>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03906 0.00185 C -0.05295 -0.0104 -0.05503 -0.0067 -0.07465 -0.00416 C -0.09097 0.00324 -0.08351 0.00023 -0.09687 0.00486 C -0.1184 0.00393 -0.13976 0.0037 -0.16128 0.00185 C -0.16285 0.00162 -0.17465 -0.00254 -0.17691 -0.00416 C -0.1816 -0.00763 -0.19028 -0.01595 -0.19028 -0.01572 C -0.20417 -0.01318 -0.21667 -0.00878 -0.23021 -0.00416 C -0.25677 -0.00647 -0.27083 0.00162 -0.27917 -0.03074 C -0.2776 -0.05155 -0.27726 -0.07235 -0.27465 -0.09293 C -0.27396 -0.09894 -0.27292 -0.10471 -0.27239 -0.11073 C -0.27153 -0.12066 -0.27326 -0.13107 -0.27031 -0.14031 C -0.2691 -0.14447 -0.26423 -0.14424 -0.26128 -0.14609 C -0.25903 -0.1491 -0.25608 -0.15118 -0.25469 -0.15511 C -0.25208 -0.1625 -0.25017 -0.17869 -0.25017 -0.17846 C -0.25087 -0.18955 -0.25104 -0.20065 -0.25243 -0.21128 C -0.25521 -0.23162 -0.26562 -0.2515 -0.27465 -0.26745 C -0.27795 -0.28017 -0.27969 -0.29242 -0.28142 -0.30582 C -0.28073 -0.33148 -0.28021 -0.35714 -0.27917 -0.3828 C -0.27864 -0.39459 -0.27743 -0.40661 -0.27691 -0.4184 C -0.27604 -0.43805 -0.27587 -0.45793 -0.27465 -0.47758 C -0.2743 -0.48359 -0.27344 -0.4896 -0.27239 -0.49538 C -0.27135 -0.50139 -0.26805 -0.51294 -0.26805 -0.51271 C -0.26614 -0.53999 -0.26319 -0.56588 -0.26128 -0.59293 C -0.2625 -0.64609 -0.2658 -0.69949 -0.2658 -0.75266 C -0.2658 -0.7975 -0.25798 -0.83934 -0.25243 -0.8828 C -0.25312 -0.88673 -0.25399 -0.89066 -0.25469 -0.89482 C -0.25555 -0.9006 -0.2559 -0.90661 -0.25694 -0.91239 C -0.25989 -0.92811 -0.26493 -0.9436 -0.26805 -0.95955 C -0.26528 -0.98659 -0.26406 -1.01479 -0.25469 -1.03976 " pathEditMode="relative" rAng="0" ptsTypes="ffffffffffffffffffffffffffffA">
                                      <p:cBhvr>
                                        <p:cTn id="93" dur="2000" fill="hold"/>
                                        <p:tgtEl>
                                          <p:spTgt spid="23593"/>
                                        </p:tgtEl>
                                        <p:attrNameLst>
                                          <p:attrName>ppt_x</p:attrName>
                                          <p:attrName>ppt_y</p:attrName>
                                        </p:attrNameLst>
                                      </p:cBhvr>
                                      <p:rCtr x="-12100" y="-51900"/>
                                    </p:animMotion>
                                  </p:childTnLst>
                                </p:cTn>
                              </p:par>
                              <p:par>
                                <p:cTn id="94" presetID="0" presetClass="path" presetSubtype="0" accel="50000" decel="50000" fill="hold" grpId="1" nodeType="withEffect">
                                  <p:stCondLst>
                                    <p:cond delay="0"/>
                                  </p:stCondLst>
                                  <p:childTnLst>
                                    <p:animMotion origin="layout" path="M 10.E-6 1.97873E-6 C -0.00816 -0.00139 -0.01841 0.00162 -0.02431 -0.00601 C -0.02813 -0.0111 -0.03334 -0.02358 -0.03334 -0.02358 C -0.03506 -0.03098 -0.0368 -0.046 -0.04219 -0.05039 C -0.04619 -0.05363 -0.05555 -0.05617 -0.05555 -0.05617 C -0.07587 -0.04947 -0.06823 -0.05502 -0.07986 -0.04438 C -0.07917 -0.03953 -0.07882 -0.03444 -0.07778 -0.02959 C -0.07656 -0.02358 -0.07327 -0.01179 -0.07327 -0.01179 C -0.08107 0.00347 -0.08525 0.00023 -0.1 0.003 C -0.10816 0.00162 -0.11789 0.00393 -0.12431 -0.00301 C -0.12639 -0.00532 -0.12657 -0.00994 -0.12882 -0.01179 C -0.13282 -0.01503 -0.1382 -0.01433 -0.14219 -0.0178 C -0.14445 -0.01965 -0.14653 -0.02173 -0.14879 -0.02358 C -0.1533 -0.02265 -0.15782 -0.02265 -0.16216 -0.02081 C -0.16476 -0.01965 -0.16615 -0.01526 -0.16875 -0.0148 C -0.17396 -0.0141 -0.17917 -0.01688 -0.18438 -0.0178 C -0.21094 -0.0141 -0.20591 -0.01318 -0.23542 -0.0178 C -0.24497 -0.01942 -0.25504 -0.0245 -0.26441 -0.02658 C -0.26893 -0.02867 -0.27327 -0.03051 -0.27778 -0.03259 C -0.28334 -0.03514 -0.28698 -0.05155 -0.28889 -0.05918 C -0.28438 -0.07698 -0.27518 -0.08576 -0.26216 -0.09177 C -0.25348 -0.10888 -0.25296 -0.12413 -0.26667 -0.13615 C -0.26806 -0.13916 -0.2691 -0.1424 -0.27101 -0.14494 C -0.27292 -0.14748 -0.27639 -0.14794 -0.27778 -0.15095 C -0.28021 -0.15627 -0.28212 -0.16875 -0.28212 -0.16875 C -0.27952 -0.18262 -0.27761 -0.18747 -0.26875 -0.19533 C -0.26216 -0.20874 -0.25712 -0.21868 -0.2533 -0.2337 C -0.25556 -0.24549 -0.25695 -0.25335 -0.26216 -0.26329 C -0.26841 -0.28803 -0.2665 -0.27809 -0.27987 -0.29589 C -0.28542 -0.31762 -0.28577 -0.31022 -0.28212 -0.33426 C -0.2816 -0.33726 -0.2816 -0.34096 -0.27987 -0.34327 C -0.2783 -0.34559 -0.27535 -0.34489 -0.27327 -0.34628 C -0.27084 -0.3479 -0.26893 -0.35021 -0.26667 -0.35206 C -0.26216 -0.36084 -0.25591 -0.36847 -0.2533 -0.37864 C -0.25174 -0.38465 -0.24879 -0.39644 -0.24879 -0.39644 C -0.26181 -0.42256 -0.25417 -0.40823 -0.27101 -0.42302 C -0.28125 -0.44337 -0.27813 -0.43412 -0.28212 -0.44984 C -0.27761 -0.45169 -0.27327 -0.45377 -0.26875 -0.45562 C -0.2665 -0.45654 -0.26216 -0.45862 -0.26216 -0.45862 C -0.26129 -0.46047 -0.254 -0.47249 -0.25556 -0.47642 C -0.2566 -0.4792 -0.2599 -0.4785 -0.26216 -0.47943 C -0.2691 -0.49284 -0.27084 -0.48659 -0.27778 -0.5 C -0.27882 -0.50439 -0.2823 -0.51341 -0.27778 -0.5178 C -0.27396 -0.5215 -0.26441 -0.52381 -0.26441 -0.52381 C -0.26337 -0.52589 -0.2566 -0.53722 -0.25764 -0.54138 C -0.25886 -0.54646 -0.26789 -0.5534 -0.27101 -0.55617 C -0.27657 -0.56727 -0.28178 -0.57351 -0.27101 -0.58299 C -0.2691 -0.58461 -0.26667 -0.58484 -0.26441 -0.58576 C -0.25747 -0.59963 -0.25869 -0.60032 -0.26875 -0.60957 C -0.27778 -0.62714 -0.2856 -0.61882 -0.27778 -0.64794 C -0.275 -0.65788 -0.26875 -0.66574 -0.26441 -0.67453 C -0.26285 -0.67753 -0.2599 -0.68354 -0.2599 -0.68354 C -0.26198 -0.70481 -0.2599 -0.71891 -0.27327 -0.73093 C -0.27483 -0.73486 -0.2757 -0.73925 -0.27778 -0.74272 C -0.28889 -0.76029 -0.28125 -0.73602 -0.28664 -0.75751 C -0.28143 -0.77832 -0.28369 -0.7693 -0.27987 -0.7841 C -0.279 -0.78756 -0.27535 -0.7878 -0.27327 -0.79011 C -0.26702 -0.79727 -0.2665 -0.79912 -0.26216 -0.80768 C -0.25782 -0.82524 -0.26146 -0.84466 -0.27327 -0.85506 C -0.27483 -0.86107 -0.279 -0.86685 -0.27778 -0.87286 C -0.27744 -0.87448 -0.27448 -0.89112 -0.27327 -0.89367 C -0.27014 -0.90014 -0.26546 -0.90499 -0.26216 -0.91124 C -0.2606 -0.91725 -0.25921 -0.92302 -0.25764 -0.92903 C -0.2566 -0.9332 -0.26389 -0.96001 -0.26441 -0.96163 C -0.26997 -0.9829 -0.27327 -0.99422 -0.27327 -1.0178 " pathEditMode="relative" ptsTypes="ffffffffffffffffffffffffffffffffffffffffffffffffffffffffffffffffA">
                                      <p:cBhvr>
                                        <p:cTn id="95" dur="3000" fill="hold"/>
                                        <p:tgtEl>
                                          <p:spTgt spid="23594"/>
                                        </p:tgtEl>
                                        <p:attrNameLst>
                                          <p:attrName>ppt_x</p:attrName>
                                          <p:attrName>ppt_y</p:attrName>
                                        </p:attrNameLst>
                                      </p:cBhvr>
                                    </p:animMotion>
                                  </p:childTnLst>
                                </p:cTn>
                              </p:par>
                              <p:par>
                                <p:cTn id="96" presetID="0" presetClass="path" presetSubtype="0" accel="50000" decel="50000" fill="hold" grpId="1" nodeType="withEffect">
                                  <p:stCondLst>
                                    <p:cond delay="0"/>
                                  </p:stCondLst>
                                  <p:childTnLst>
                                    <p:animMotion origin="layout" path="M 0.0 0.0 C 0.01598 0.00324 0.03073 0.00901 0.04671 0.01179 C 0.05625 0.01618 0.0658 0.02034 0.07553 0.02358 C 0.08299 0.02265 0.09028 0.02173 0.09775 0.02057 C 0.10226 0.01988 0.10764 0.02127 0.11112 0.01757 C 0.11285 0.01572 0.11077 0.01063 0.10886 0.00878 C 0.10504 0.00508 0.10018 0.00462 0.09566 0.00277 C 0.08316 -0.00231 0.09115 0.00046 0.07118 -0.00301 C 0.02327 0.00624 -0.02482 0.00763 -0.07343 0.01179 C -0.11788 0.02034 -0.16406 0.01826 -0.20885 0.02057 C -0.25555 0.01965 -0.30208 0.01942 -0.34878 0.01757 C -0.35468 0.01734 -0.36579 0.01271 -0.371 0.00878 C -0.37569 0.00532 -0.38437 -0.00301 -0.38437 -0.00301 C -0.39409 -0.02265 -0.39479 -0.0148 -0.39114 -0.03259 C -0.39045 -0.0356 -0.39062 -0.0393 -0.38888 -0.04161 C -0.38715 -0.04392 -0.38437 -0.04346 -0.38211 -0.04438 C -0.37777 -0.04253 -0.37274 -0.04207 -0.36892 -0.0386 C -0.36441 -0.03468 -0.35555 -0.02682 -0.35555 -0.02682 C -0.35173 -0.01179 -0.35625 -0.02196 -0.3467 -0.0148 C -0.34201 -0.01133 -0.33784 -0.00694 -0.33333 -0.00301 C -0.32882 0.00092 -0.31441 0.00416 -0.30885 0.00578 C -0.29184 0.00485 -0.27482 0.00439 -0.25781 0.00277 C -0.24947 0.00208 -0.23559 -0.01202 -0.23559 -0.01202 C -0.22934 -0.02427 -0.22343 -0.03375 -0.21996 -0.04739 C -0.22291 -0.06634 -0.22239 -0.06542 -0.23559 -0.0712 C -0.24583 -0.06773 -0.24965 -0.06496 -0.25555 -0.0534 C -0.25868 -0.03722 -0.26024 -0.02751 -0.271 -0.0178 C -0.29045 -0.02104 -0.29583 -0.01965 -0.30225 -0.04438 C -0.30156 -0.05432 -0.30225 -0.06449 -0.3 -0.07397 C -0.29843 -0.08068 -0.29114 -0.09177 -0.29114 -0.09177 C -0.2967 -0.10333 -0.29913 -0.10495 -0.30885 -0.10079 C -0.30295 -0.07698 -0.3118 -0.10449 -0.3 -0.08877 C -0.29618 -0.08368 -0.29409 -0.07698 -0.29114 -0.0712 C -0.28958 -0.06819 -0.28663 -0.06218 -0.28663 -0.06218 C -0.28871 -0.04369 -0.28628 -0.03144 -0.30225 -0.0386 C -0.30364 -0.04161 -0.30555 -0.04415 -0.30659 -0.04739 C -0.3085 -0.05317 -0.31111 -0.06519 -0.31111 -0.06519 C -0.30868 -0.07467 -0.30798 -0.08599 -0.30434 -0.09478 C -0.29791 -0.11026 -0.28871 -0.12252 -0.28437 -0.13916 C -0.28732 -0.15835 -0.28923 -0.16343 -0.29774 -0.18054 C -0.2993 -0.18354 -0.30225 -0.18955 -0.30225 -0.18955 C -0.30798 -0.21313 -0.30763 -0.20319 -0.30434 -0.23093 C -0.30382 -0.23486 -0.30399 -0.23925 -0.30225 -0.24272 C -0.29826 -0.25081 -0.28211 -0.25451 -0.28211 -0.25451 C -0.28055 -0.26144 -0.27777 -0.26792 -0.28211 -0.27531 C -0.28368 -0.27786 -0.2868 -0.2767 -0.28888 -0.27832 C -0.29357 -0.28179 -0.30225 -0.29011 -0.30225 -0.29011 C -0.30295 -0.29311 -0.30329 -0.29612 -0.30434 -0.29889 C -0.30555 -0.30213 -0.3085 -0.30421 -0.30885 -0.30791 C -0.3092 -0.31091 -0.3059 -0.32709 -0.30434 -0.33149 C -0.30312 -0.33472 -0.30191 -0.33796 -0.3 -0.34027 C -0.296 -0.34489 -0.28663 -0.35229 -0.28663 -0.35229 C -0.2842 -0.36177 -0.2802 -0.36916 -0.27777 -0.37887 C -0.28072 -0.40569 -0.28888 -0.4295 -0.29322 -0.45585 C -0.29531 -0.46903 -0.29757 -0.48128 -0.3 -0.49422 C -0.29757 -0.51872 -0.29513 -0.54438 -0.28437 -0.56519 C -0.27691 -0.59616 -0.28281 -0.57212 -0.27777 -0.59177 C -0.27708 -0.59478 -0.27621 -0.59778 -0.27552 -0.60079 C -0.27482 -0.60379 -0.27326 -0.60957 -0.27326 -0.60957 C -0.27534 -0.63708 -0.27482 -0.64748 -0.28888 -0.66574 C -0.29461 -0.68863 -0.28628 -0.66135 -0.29774 -0.68054 C -0.2993 -0.68308 -0.29878 -0.68678 -0.3 -0.68955 C -0.3026 -0.69579 -0.30711 -0.70065 -0.30885 -0.70735 C -0.3118 -0.71914 -0.31475 -0.73093 -0.3177 -0.74272 C -0.31597 -0.77346 -0.3184 -0.79103 -0.3 -0.80791 C -0.29704 -0.81392 -0.29288 -0.819 -0.29114 -0.82571 C -0.28576 -0.84674 -0.28923 -0.83819 -0.28211 -0.85229 C -0.28281 -0.86315 -0.28298 -0.87425 -0.28437 -0.88488 C -0.28645 -0.89968 -0.29132 -0.90777 -0.29548 -0.92025 C -0.29861 -0.92973 -0.30052 -0.95076 -0.30659 -0.95885 " pathEditMode="relative" ptsTypes="fffffffffffffffffffffffffffffffffffffffffffffffffffffffffffffffffffffA">
                                      <p:cBhvr>
                                        <p:cTn id="97" dur="5000" fill="hold"/>
                                        <p:tgtEl>
                                          <p:spTgt spid="2359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p:bldP spid="23569" grpId="1"/>
      <p:bldP spid="23574" grpId="0"/>
      <p:bldP spid="23580" grpId="0"/>
      <p:bldP spid="23580" grpId="1"/>
      <p:bldP spid="23581" grpId="0"/>
      <p:bldP spid="23581" grpId="1"/>
      <p:bldP spid="23586" grpId="0"/>
      <p:bldP spid="23586" grpId="1"/>
      <p:bldP spid="23588" grpId="0" animBg="1"/>
      <p:bldP spid="23589" grpId="0"/>
      <p:bldP spid="23589" grpId="1"/>
      <p:bldP spid="23591" grpId="0"/>
      <p:bldP spid="23591" grpId="1"/>
      <p:bldP spid="23592" grpId="0"/>
      <p:bldP spid="23592" grpId="1"/>
      <p:bldP spid="23593" grpId="0"/>
      <p:bldP spid="23593" grpId="1"/>
      <p:bldP spid="23594" grpId="0"/>
      <p:bldP spid="23594" grpId="1"/>
      <p:bldP spid="23595" grpId="0"/>
      <p:bldP spid="23595" grpId="1"/>
      <p:bldP spid="23596" grpId="0"/>
      <p:bldP spid="2359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Aluminium</a:t>
            </a:r>
            <a:r>
              <a:rPr lang="en-US" dirty="0" smtClean="0"/>
              <a:t>: From Ore to Metal</a:t>
            </a:r>
            <a:endParaRPr lang="en-US" dirty="0"/>
          </a:p>
        </p:txBody>
      </p:sp>
      <p:sp>
        <p:nvSpPr>
          <p:cNvPr id="3" name="Content Placeholder 2"/>
          <p:cNvSpPr>
            <a:spLocks noGrp="1"/>
          </p:cNvSpPr>
          <p:nvPr>
            <p:ph idx="1"/>
          </p:nvPr>
        </p:nvSpPr>
        <p:spPr>
          <a:xfrm>
            <a:off x="457200" y="1600200"/>
            <a:ext cx="5029200" cy="4724400"/>
          </a:xfrm>
        </p:spPr>
        <p:txBody>
          <a:bodyPr>
            <a:normAutofit/>
          </a:bodyPr>
          <a:lstStyle/>
          <a:p>
            <a:r>
              <a:rPr lang="en-US" dirty="0" smtClean="0"/>
              <a:t>Australia is the world’s largest producer of bauxite with substantial resources in WA, QLD and NT.</a:t>
            </a:r>
          </a:p>
          <a:p>
            <a:r>
              <a:rPr lang="en-US" dirty="0" err="1" smtClean="0"/>
              <a:t>Aluminium</a:t>
            </a:r>
            <a:r>
              <a:rPr lang="en-US" dirty="0" smtClean="0"/>
              <a:t> is important for manufacturing as it is lightweight, strong, durable and can be recycled.</a:t>
            </a:r>
          </a:p>
          <a:p>
            <a:endParaRPr lang="en-US" dirty="0"/>
          </a:p>
        </p:txBody>
      </p:sp>
      <p:pic>
        <p:nvPicPr>
          <p:cNvPr id="66562" name="Picture 2" descr="https://upload.wikimedia.org/wikipedia/commons/thumb/c/cc/Aluminium_cooking_foil.jpg/200px-Aluminium_cooking_foil.jpg">
            <a:hlinkClick r:id="rId2"/>
          </p:cNvPr>
          <p:cNvPicPr>
            <a:picLocks noChangeAspect="1" noChangeArrowheads="1"/>
          </p:cNvPicPr>
          <p:nvPr/>
        </p:nvPicPr>
        <p:blipFill>
          <a:blip r:embed="rId3"/>
          <a:srcRect/>
          <a:stretch>
            <a:fillRect/>
          </a:stretch>
        </p:blipFill>
        <p:spPr bwMode="auto">
          <a:xfrm>
            <a:off x="5867400" y="1981200"/>
            <a:ext cx="2590800" cy="3886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98475" y="274638"/>
            <a:ext cx="8229600" cy="1143000"/>
          </a:xfrm>
        </p:spPr>
        <p:txBody>
          <a:bodyPr/>
          <a:lstStyle/>
          <a:p>
            <a:pPr eaLnBrk="1" hangingPunct="1"/>
            <a:r>
              <a:rPr lang="en-GB" dirty="0" smtClean="0"/>
              <a:t>At the electrodes</a:t>
            </a:r>
          </a:p>
        </p:txBody>
      </p:sp>
      <p:sp>
        <p:nvSpPr>
          <p:cNvPr id="15365" name="Rectangle 5"/>
          <p:cNvSpPr>
            <a:spLocks noGrp="1" noChangeArrowheads="1"/>
          </p:cNvSpPr>
          <p:nvPr>
            <p:ph type="body" sz="half" idx="1"/>
          </p:nvPr>
        </p:nvSpPr>
        <p:spPr>
          <a:xfrm>
            <a:off x="457200" y="1600201"/>
            <a:ext cx="4038600" cy="3886200"/>
          </a:xfrm>
        </p:spPr>
        <p:txBody>
          <a:bodyPr/>
          <a:lstStyle/>
          <a:p>
            <a:pPr eaLnBrk="1" hangingPunct="1">
              <a:lnSpc>
                <a:spcPct val="90000"/>
              </a:lnSpc>
            </a:pPr>
            <a:r>
              <a:rPr lang="en-GB" u="sng" dirty="0" smtClean="0"/>
              <a:t>At the negative cathode</a:t>
            </a:r>
          </a:p>
          <a:p>
            <a:pPr eaLnBrk="1" hangingPunct="1">
              <a:lnSpc>
                <a:spcPct val="90000"/>
              </a:lnSpc>
            </a:pPr>
            <a:endParaRPr lang="en-GB" dirty="0" smtClean="0"/>
          </a:p>
          <a:p>
            <a:pPr eaLnBrk="1" hangingPunct="1">
              <a:lnSpc>
                <a:spcPct val="90000"/>
              </a:lnSpc>
            </a:pPr>
            <a:r>
              <a:rPr lang="en-GB" dirty="0" smtClean="0"/>
              <a:t>Positive Aluminium ions drift to the cathode.</a:t>
            </a:r>
          </a:p>
          <a:p>
            <a:pPr eaLnBrk="1" hangingPunct="1">
              <a:lnSpc>
                <a:spcPct val="90000"/>
              </a:lnSpc>
            </a:pPr>
            <a:r>
              <a:rPr lang="en-GB" dirty="0" smtClean="0"/>
              <a:t>They gain electrons and become aluminium atoms</a:t>
            </a:r>
          </a:p>
          <a:p>
            <a:pPr eaLnBrk="1" hangingPunct="1">
              <a:lnSpc>
                <a:spcPct val="90000"/>
              </a:lnSpc>
              <a:buNone/>
            </a:pPr>
            <a:r>
              <a:rPr lang="en-GB" dirty="0" smtClean="0"/>
              <a:t>	Al</a:t>
            </a:r>
            <a:r>
              <a:rPr lang="en-GB" baseline="30000" dirty="0" smtClean="0"/>
              <a:t>3+</a:t>
            </a:r>
            <a:r>
              <a:rPr lang="en-GB" dirty="0" smtClean="0"/>
              <a:t> + 3e</a:t>
            </a:r>
            <a:r>
              <a:rPr lang="en-GB" baseline="30000" dirty="0" smtClean="0"/>
              <a:t>-</a:t>
            </a:r>
            <a:r>
              <a:rPr lang="en-GB" dirty="0" smtClean="0"/>
              <a:t> </a:t>
            </a:r>
            <a:r>
              <a:rPr lang="en-GB" dirty="0" smtClean="0">
                <a:sym typeface="Wingdings" pitchFamily="2" charset="2"/>
              </a:rPr>
              <a:t> Al</a:t>
            </a:r>
            <a:endParaRPr lang="en-GB" dirty="0" smtClean="0"/>
          </a:p>
        </p:txBody>
      </p:sp>
      <p:sp>
        <p:nvSpPr>
          <p:cNvPr id="15366" name="Rectangle 6"/>
          <p:cNvSpPr>
            <a:spLocks noGrp="1" noChangeArrowheads="1"/>
          </p:cNvSpPr>
          <p:nvPr>
            <p:ph type="body" sz="half" idx="2"/>
          </p:nvPr>
        </p:nvSpPr>
        <p:spPr>
          <a:xfrm>
            <a:off x="4648200" y="1600201"/>
            <a:ext cx="4038600" cy="4191000"/>
          </a:xfrm>
        </p:spPr>
        <p:txBody>
          <a:bodyPr>
            <a:normAutofit lnSpcReduction="10000"/>
          </a:bodyPr>
          <a:lstStyle/>
          <a:p>
            <a:pPr eaLnBrk="1" hangingPunct="1">
              <a:lnSpc>
                <a:spcPct val="90000"/>
              </a:lnSpc>
            </a:pPr>
            <a:r>
              <a:rPr lang="en-GB" u="sng" dirty="0" smtClean="0"/>
              <a:t>At the positive anode</a:t>
            </a:r>
          </a:p>
          <a:p>
            <a:pPr eaLnBrk="1" hangingPunct="1">
              <a:lnSpc>
                <a:spcPct val="90000"/>
              </a:lnSpc>
            </a:pPr>
            <a:endParaRPr lang="en-GB" dirty="0" smtClean="0"/>
          </a:p>
          <a:p>
            <a:pPr eaLnBrk="1" hangingPunct="1">
              <a:lnSpc>
                <a:spcPct val="90000"/>
              </a:lnSpc>
            </a:pPr>
            <a:r>
              <a:rPr lang="en-GB" dirty="0" smtClean="0"/>
              <a:t>Negative oxide ions drift to the positive anode.</a:t>
            </a:r>
          </a:p>
          <a:p>
            <a:pPr eaLnBrk="1" hangingPunct="1">
              <a:lnSpc>
                <a:spcPct val="90000"/>
              </a:lnSpc>
            </a:pPr>
            <a:r>
              <a:rPr lang="en-GB" dirty="0" smtClean="0"/>
              <a:t>They lose electrons and become oxygen gas molecules.</a:t>
            </a:r>
          </a:p>
          <a:p>
            <a:pPr eaLnBrk="1" hangingPunct="1">
              <a:lnSpc>
                <a:spcPct val="90000"/>
              </a:lnSpc>
              <a:buNone/>
            </a:pPr>
            <a:r>
              <a:rPr lang="en-GB" dirty="0" smtClean="0"/>
              <a:t>	2O</a:t>
            </a:r>
            <a:r>
              <a:rPr lang="en-GB" baseline="30000" dirty="0" smtClean="0"/>
              <a:t>2-</a:t>
            </a:r>
            <a:r>
              <a:rPr lang="en-GB" dirty="0" smtClean="0"/>
              <a:t> </a:t>
            </a:r>
            <a:r>
              <a:rPr lang="en-GB" dirty="0" smtClean="0">
                <a:sym typeface="Wingdings" pitchFamily="2" charset="2"/>
              </a:rPr>
              <a:t> O</a:t>
            </a:r>
            <a:r>
              <a:rPr lang="en-GB" baseline="-25000" dirty="0" smtClean="0">
                <a:sym typeface="Wingdings" pitchFamily="2" charset="2"/>
              </a:rPr>
              <a:t>2</a:t>
            </a:r>
            <a:r>
              <a:rPr lang="en-GB" dirty="0" smtClean="0">
                <a:sym typeface="Wingdings" pitchFamily="2" charset="2"/>
              </a:rPr>
              <a:t> + 4e</a:t>
            </a:r>
            <a:r>
              <a:rPr lang="en-GB" baseline="30000" dirty="0" smtClean="0">
                <a:sym typeface="Wingdings" pitchFamily="2" charset="2"/>
              </a:rPr>
              <a:t>-</a:t>
            </a:r>
          </a:p>
          <a:p>
            <a:pPr eaLnBrk="1" hangingPunct="1">
              <a:lnSpc>
                <a:spcPct val="90000"/>
              </a:lnSpc>
              <a:buNone/>
            </a:pPr>
            <a:endParaRPr lang="en-GB" baseline="30000" dirty="0" smtClean="0">
              <a:sym typeface="Wingdings" pitchFamily="2" charset="2"/>
            </a:endParaRPr>
          </a:p>
          <a:p>
            <a:pPr>
              <a:lnSpc>
                <a:spcPct val="90000"/>
              </a:lnSpc>
              <a:buNone/>
            </a:pPr>
            <a:r>
              <a:rPr lang="en-GB" dirty="0" smtClean="0">
                <a:sym typeface="Wingdings" pitchFamily="2" charset="2"/>
              </a:rPr>
              <a:t>	O</a:t>
            </a:r>
            <a:r>
              <a:rPr lang="en-GB" baseline="-25000" dirty="0" smtClean="0">
                <a:sym typeface="Wingdings" pitchFamily="2" charset="2"/>
              </a:rPr>
              <a:t>2 </a:t>
            </a:r>
            <a:r>
              <a:rPr lang="en-GB" dirty="0" smtClean="0">
                <a:sym typeface="Wingdings" pitchFamily="2" charset="2"/>
              </a:rPr>
              <a:t>+ C  CO</a:t>
            </a:r>
            <a:r>
              <a:rPr lang="en-GB" baseline="-25000" dirty="0" smtClean="0">
                <a:sym typeface="Wingdings" pitchFamily="2" charset="2"/>
              </a:rPr>
              <a:t>2</a:t>
            </a:r>
            <a:endParaRPr lang="en-GB" baseline="30000" dirty="0" smtClean="0"/>
          </a:p>
        </p:txBody>
      </p:sp>
      <p:sp>
        <p:nvSpPr>
          <p:cNvPr id="5" name="TextBox 4"/>
          <p:cNvSpPr txBox="1"/>
          <p:nvPr/>
        </p:nvSpPr>
        <p:spPr>
          <a:xfrm>
            <a:off x="381000" y="5562600"/>
            <a:ext cx="4343400" cy="769441"/>
          </a:xfrm>
          <a:prstGeom prst="rect">
            <a:avLst/>
          </a:prstGeom>
          <a:noFill/>
        </p:spPr>
        <p:txBody>
          <a:bodyPr wrap="square" rtlCol="0">
            <a:spAutoFit/>
          </a:bodyPr>
          <a:lstStyle/>
          <a:p>
            <a:r>
              <a:rPr lang="en-US" sz="2200" dirty="0" smtClean="0"/>
              <a:t>Liquid </a:t>
            </a:r>
            <a:r>
              <a:rPr lang="en-US" sz="2200" dirty="0" err="1" smtClean="0"/>
              <a:t>aluminium</a:t>
            </a:r>
            <a:r>
              <a:rPr lang="en-US" sz="2200" dirty="0" smtClean="0"/>
              <a:t> metal is </a:t>
            </a:r>
          </a:p>
          <a:p>
            <a:r>
              <a:rPr lang="en-US" sz="2200" dirty="0" smtClean="0"/>
              <a:t>deposited at the cathode</a:t>
            </a:r>
            <a:endParaRPr lang="en-US" sz="2200" dirty="0"/>
          </a:p>
        </p:txBody>
      </p:sp>
      <p:sp>
        <p:nvSpPr>
          <p:cNvPr id="6" name="TextBox 5"/>
          <p:cNvSpPr txBox="1"/>
          <p:nvPr/>
        </p:nvSpPr>
        <p:spPr>
          <a:xfrm>
            <a:off x="5029200" y="5562600"/>
            <a:ext cx="3657600" cy="1061829"/>
          </a:xfrm>
          <a:prstGeom prst="rect">
            <a:avLst/>
          </a:prstGeom>
          <a:noFill/>
        </p:spPr>
        <p:txBody>
          <a:bodyPr wrap="square" rtlCol="0">
            <a:spAutoFit/>
          </a:bodyPr>
          <a:lstStyle/>
          <a:p>
            <a:r>
              <a:rPr lang="en-US" sz="2100" dirty="0" smtClean="0"/>
              <a:t>Oxygen combines with carbon from the anode to produce carbon dioxide</a:t>
            </a:r>
            <a:endParaRPr lang="en-US" sz="2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effectLst>
                  <a:outerShdw blurRad="38100" dist="38100" dir="2700000" algn="tl">
                    <a:srgbClr val="000000">
                      <a:alpha val="43137"/>
                    </a:srgbClr>
                  </a:outerShdw>
                </a:effectLst>
              </a:rPr>
              <a:t>Reactions Summary </a:t>
            </a:r>
            <a:br>
              <a:rPr lang="en-US" b="1" u="sng"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Hall – </a:t>
            </a:r>
            <a:r>
              <a:rPr lang="en-US" dirty="0" err="1" smtClean="0">
                <a:effectLst>
                  <a:outerShdw blurRad="38100" dist="38100" dir="2700000" algn="tl">
                    <a:srgbClr val="000000">
                      <a:alpha val="43137"/>
                    </a:srgbClr>
                  </a:outerShdw>
                </a:effectLst>
              </a:rPr>
              <a:t>Heroult</a:t>
            </a:r>
            <a:r>
              <a:rPr lang="en-US" dirty="0" smtClean="0">
                <a:effectLst>
                  <a:outerShdw blurRad="38100" dist="38100" dir="2700000" algn="tl">
                    <a:srgbClr val="000000">
                      <a:alpha val="43137"/>
                    </a:srgbClr>
                  </a:outerShdw>
                </a:effectLst>
              </a:rPr>
              <a:t> Cell</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79512" y="1556792"/>
            <a:ext cx="8784976" cy="4896544"/>
          </a:xfrm>
        </p:spPr>
        <p:txBody>
          <a:bodyPr>
            <a:normAutofit fontScale="55000" lnSpcReduction="20000"/>
          </a:bodyPr>
          <a:lstStyle/>
          <a:p>
            <a:pPr marL="0" lvl="0" indent="0" fontAlgn="base">
              <a:spcBef>
                <a:spcPct val="0"/>
              </a:spcBef>
              <a:spcAft>
                <a:spcPct val="0"/>
              </a:spcAft>
              <a:buClrTx/>
              <a:buSzTx/>
              <a:buNone/>
              <a:tabLst>
                <a:tab pos="3556000" algn="ctr"/>
                <a:tab pos="5810250" algn="l"/>
              </a:tabLst>
            </a:pPr>
            <a:r>
              <a:rPr lang="en-AU" b="1" u="sng" dirty="0">
                <a:solidFill>
                  <a:srgbClr val="FF0000"/>
                </a:solidFill>
                <a:effectLst>
                  <a:outerShdw blurRad="38100" dist="38100" dir="2700000" algn="tl">
                    <a:srgbClr val="000000">
                      <a:alpha val="43137"/>
                    </a:srgbClr>
                  </a:outerShdw>
                </a:effectLst>
                <a:ea typeface="Calibri" pitchFamily="34" charset="0"/>
                <a:cs typeface="Times New Roman" pitchFamily="18" charset="0"/>
              </a:rPr>
              <a:t>ANODE reaction</a:t>
            </a:r>
            <a:r>
              <a:rPr lang="en-AU" b="1" u="sng"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rPr>
              <a:t>:</a:t>
            </a:r>
            <a:endParaRPr lang="en-AU" dirty="0" smtClean="0">
              <a:effectLst>
                <a:outerShdw blurRad="38100" dist="38100" dir="2700000" algn="tl">
                  <a:srgbClr val="000000">
                    <a:alpha val="43137"/>
                  </a:srgbClr>
                </a:outerShdw>
              </a:effectLst>
              <a:ea typeface="Calibri" pitchFamily="34" charset="0"/>
              <a:cs typeface="Times New Roman" pitchFamily="18" charset="0"/>
            </a:endParaRPr>
          </a:p>
          <a:p>
            <a:pPr marL="0" lvl="0" indent="0" fontAlgn="base">
              <a:spcBef>
                <a:spcPct val="0"/>
              </a:spcBef>
              <a:spcAft>
                <a:spcPct val="0"/>
              </a:spcAft>
              <a:buClrTx/>
              <a:buSzTx/>
              <a:buNone/>
              <a:tabLst>
                <a:tab pos="3556000" algn="ctr"/>
                <a:tab pos="5810250" algn="l"/>
              </a:tabLst>
            </a:pPr>
            <a:r>
              <a:rPr lang="en-AU" dirty="0" smtClean="0">
                <a:solidFill>
                  <a:srgbClr val="000000"/>
                </a:solidFill>
                <a:ea typeface="Calibri" pitchFamily="34" charset="0"/>
                <a:cs typeface="Times New Roman" pitchFamily="18" charset="0"/>
              </a:rPr>
              <a:t>Oxide ions are oxidised to O</a:t>
            </a:r>
            <a:r>
              <a:rPr lang="en-AU" baseline="-25000" dirty="0" smtClean="0">
                <a:solidFill>
                  <a:srgbClr val="000000"/>
                </a:solidFill>
                <a:ea typeface="Calibri" pitchFamily="34" charset="0"/>
                <a:cs typeface="Times New Roman" pitchFamily="18" charset="0"/>
              </a:rPr>
              <a:t>2</a:t>
            </a:r>
            <a:r>
              <a:rPr lang="en-AU" dirty="0" smtClean="0">
                <a:solidFill>
                  <a:srgbClr val="000000"/>
                </a:solidFill>
                <a:ea typeface="Calibri" pitchFamily="34" charset="0"/>
                <a:cs typeface="Times New Roman" pitchFamily="18" charset="0"/>
              </a:rPr>
              <a:t> and at the high temp. of the cell the carbon anodes are burnt and must be replaced periodically.</a:t>
            </a:r>
          </a:p>
          <a:p>
            <a:pPr marL="0" lvl="0" indent="0" fontAlgn="base">
              <a:spcBef>
                <a:spcPct val="0"/>
              </a:spcBef>
              <a:spcAft>
                <a:spcPct val="0"/>
              </a:spcAft>
              <a:buClrTx/>
              <a:buSzTx/>
              <a:buNone/>
              <a:tabLst>
                <a:tab pos="3556000" algn="ctr"/>
                <a:tab pos="5810250" algn="l"/>
              </a:tabLst>
            </a:pPr>
            <a:endParaRPr lang="en-AU" dirty="0" smtClean="0">
              <a:solidFill>
                <a:srgbClr val="000000"/>
              </a:solidFill>
              <a:effectLst>
                <a:outerShdw blurRad="38100" dist="38100" dir="2700000" algn="tl">
                  <a:srgbClr val="000000">
                    <a:alpha val="43137"/>
                  </a:srgbClr>
                </a:outerShdw>
              </a:effectLst>
              <a:ea typeface="Calibri" pitchFamily="34" charset="0"/>
              <a:cs typeface="Times New Roman" pitchFamily="18" charset="0"/>
            </a:endParaRPr>
          </a:p>
          <a:p>
            <a:pPr marL="457200" indent="-457200" fontAlgn="base">
              <a:spcBef>
                <a:spcPct val="0"/>
              </a:spcBef>
              <a:spcAft>
                <a:spcPct val="0"/>
              </a:spcAft>
              <a:buClrTx/>
              <a:buSzTx/>
              <a:buNone/>
              <a:tabLst>
                <a:tab pos="3556000" algn="ctr"/>
                <a:tab pos="5810250" algn="l"/>
              </a:tabLst>
            </a:pPr>
            <a:r>
              <a:rPr lang="en-AU" sz="4400" dirty="0" smtClean="0">
                <a:ea typeface="Calibri" pitchFamily="34" charset="0"/>
                <a:cs typeface="Times New Roman" pitchFamily="18" charset="0"/>
              </a:rPr>
              <a:t>2O</a:t>
            </a:r>
            <a:r>
              <a:rPr lang="en-AU" sz="4400" baseline="30000" dirty="0" smtClean="0">
                <a:ea typeface="Calibri" pitchFamily="34" charset="0"/>
                <a:cs typeface="Times New Roman" pitchFamily="18" charset="0"/>
              </a:rPr>
              <a:t>2-</a:t>
            </a:r>
            <a:r>
              <a:rPr lang="en-AU" sz="4400" dirty="0" smtClean="0">
                <a:ea typeface="Calibri" pitchFamily="34" charset="0"/>
                <a:cs typeface="Times New Roman" pitchFamily="18" charset="0"/>
              </a:rPr>
              <a:t>   </a:t>
            </a:r>
            <a:r>
              <a:rPr lang="en-AU" sz="4400" dirty="0">
                <a:ea typeface="Calibri" pitchFamily="34" charset="0"/>
                <a:cs typeface="Times New Roman" pitchFamily="18" charset="0"/>
                <a:sym typeface="Wingdings" pitchFamily="2" charset="2"/>
              </a:rPr>
              <a:t></a:t>
            </a:r>
            <a:r>
              <a:rPr lang="en-AU" sz="4400" dirty="0">
                <a:ea typeface="Calibri" pitchFamily="34" charset="0"/>
                <a:cs typeface="Times New Roman" pitchFamily="18" charset="0"/>
              </a:rPr>
              <a:t>  </a:t>
            </a:r>
            <a:r>
              <a:rPr lang="en-AU" sz="4400" dirty="0">
                <a:ea typeface="Calibri" pitchFamily="34" charset="0"/>
                <a:cs typeface="Times New Roman" pitchFamily="18" charset="0"/>
                <a:sym typeface="Wingdings" pitchFamily="2" charset="2"/>
              </a:rPr>
              <a:t>O</a:t>
            </a:r>
            <a:r>
              <a:rPr lang="en-AU" sz="4400" baseline="-30000" dirty="0">
                <a:ea typeface="Calibri" pitchFamily="34" charset="0"/>
                <a:cs typeface="Times New Roman" pitchFamily="18" charset="0"/>
                <a:sym typeface="Wingdings" pitchFamily="2" charset="2"/>
              </a:rPr>
              <a:t>2(g)</a:t>
            </a:r>
            <a:r>
              <a:rPr lang="en-AU" sz="4400" dirty="0">
                <a:ea typeface="Calibri" pitchFamily="34" charset="0"/>
                <a:cs typeface="Times New Roman" pitchFamily="18" charset="0"/>
                <a:sym typeface="Wingdings" pitchFamily="2" charset="2"/>
              </a:rPr>
              <a:t>  +  4e</a:t>
            </a:r>
            <a:r>
              <a:rPr lang="en-AU" sz="4400" baseline="30000" dirty="0">
                <a:ea typeface="Calibri" pitchFamily="34" charset="0"/>
                <a:cs typeface="Times New Roman" pitchFamily="18" charset="0"/>
                <a:sym typeface="Wingdings" pitchFamily="2" charset="2"/>
              </a:rPr>
              <a:t>-  </a:t>
            </a:r>
            <a:r>
              <a:rPr lang="en-AU" sz="4400" dirty="0">
                <a:ea typeface="Calibri" pitchFamily="34" charset="0"/>
                <a:cs typeface="Times New Roman" pitchFamily="18" charset="0"/>
                <a:sym typeface="Wingdings" pitchFamily="2" charset="2"/>
              </a:rPr>
              <a:t>    </a:t>
            </a:r>
            <a:r>
              <a:rPr lang="en-AU" sz="4400" i="1" dirty="0">
                <a:solidFill>
                  <a:srgbClr val="FF0000"/>
                </a:solidFill>
                <a:ea typeface="Calibri" pitchFamily="34" charset="0"/>
                <a:cs typeface="Times New Roman" pitchFamily="18" charset="0"/>
                <a:sym typeface="Wingdings" pitchFamily="2" charset="2"/>
              </a:rPr>
              <a:t> </a:t>
            </a:r>
            <a:r>
              <a:rPr lang="en-AU" sz="4400" i="1" u="sng" dirty="0" smtClean="0">
                <a:solidFill>
                  <a:srgbClr val="FF0000"/>
                </a:solidFill>
                <a:ea typeface="Calibri" pitchFamily="34" charset="0"/>
                <a:cs typeface="Times New Roman" pitchFamily="18" charset="0"/>
                <a:sym typeface="Wingdings" pitchFamily="2" charset="2"/>
              </a:rPr>
              <a:t>AND</a:t>
            </a:r>
            <a:r>
              <a:rPr lang="en-AU" sz="4400" dirty="0" smtClean="0">
                <a:solidFill>
                  <a:srgbClr val="FF0000"/>
                </a:solidFill>
                <a:ea typeface="Calibri" pitchFamily="34" charset="0"/>
                <a:cs typeface="Times New Roman" pitchFamily="18" charset="0"/>
                <a:sym typeface="Wingdings" pitchFamily="2" charset="2"/>
              </a:rPr>
              <a:t>     </a:t>
            </a:r>
          </a:p>
          <a:p>
            <a:pPr marL="457200" indent="-457200" fontAlgn="base">
              <a:spcBef>
                <a:spcPct val="0"/>
              </a:spcBef>
              <a:spcAft>
                <a:spcPct val="0"/>
              </a:spcAft>
              <a:buClrTx/>
              <a:buSzTx/>
              <a:buNone/>
              <a:tabLst>
                <a:tab pos="3556000" algn="ctr"/>
                <a:tab pos="5810250" algn="l"/>
              </a:tabLst>
            </a:pPr>
            <a:endParaRPr lang="en-AU" sz="4400" dirty="0" smtClean="0">
              <a:solidFill>
                <a:srgbClr val="FF0000"/>
              </a:solidFill>
              <a:ea typeface="Calibri" pitchFamily="34" charset="0"/>
              <a:cs typeface="Times New Roman" pitchFamily="18" charset="0"/>
              <a:sym typeface="Wingdings" pitchFamily="2" charset="2"/>
            </a:endParaRPr>
          </a:p>
          <a:p>
            <a:pPr marL="457200" indent="-457200" fontAlgn="base">
              <a:spcBef>
                <a:spcPct val="0"/>
              </a:spcBef>
              <a:spcAft>
                <a:spcPct val="0"/>
              </a:spcAft>
              <a:buClrTx/>
              <a:buSzTx/>
              <a:buNone/>
              <a:tabLst>
                <a:tab pos="3556000" algn="ctr"/>
                <a:tab pos="5810250" algn="l"/>
              </a:tabLst>
            </a:pPr>
            <a:r>
              <a:rPr lang="en-AU" sz="4400" dirty="0" smtClean="0">
                <a:ea typeface="Calibri" pitchFamily="34" charset="0"/>
                <a:cs typeface="Times New Roman" pitchFamily="18" charset="0"/>
                <a:sym typeface="Wingdings" pitchFamily="2" charset="2"/>
              </a:rPr>
              <a:t>C</a:t>
            </a:r>
            <a:r>
              <a:rPr lang="en-AU" sz="4400" baseline="-30000" dirty="0">
                <a:ea typeface="Calibri" pitchFamily="34" charset="0"/>
                <a:cs typeface="Times New Roman" pitchFamily="18" charset="0"/>
                <a:sym typeface="Wingdings" pitchFamily="2" charset="2"/>
              </a:rPr>
              <a:t>(s)</a:t>
            </a:r>
            <a:r>
              <a:rPr lang="en-AU" sz="4400" dirty="0">
                <a:ea typeface="Calibri" pitchFamily="34" charset="0"/>
                <a:cs typeface="Times New Roman" pitchFamily="18" charset="0"/>
                <a:sym typeface="Wingdings" pitchFamily="2" charset="2"/>
              </a:rPr>
              <a:t>  +  O</a:t>
            </a:r>
            <a:r>
              <a:rPr lang="en-AU" sz="4400" baseline="-30000" dirty="0">
                <a:ea typeface="Calibri" pitchFamily="34" charset="0"/>
                <a:cs typeface="Times New Roman" pitchFamily="18" charset="0"/>
                <a:sym typeface="Wingdings" pitchFamily="2" charset="2"/>
              </a:rPr>
              <a:t>2(g)</a:t>
            </a:r>
            <a:r>
              <a:rPr lang="en-AU" sz="4400" dirty="0">
                <a:ea typeface="Calibri" pitchFamily="34" charset="0"/>
                <a:cs typeface="Times New Roman" pitchFamily="18" charset="0"/>
                <a:sym typeface="Wingdings" pitchFamily="2" charset="2"/>
              </a:rPr>
              <a:t>  </a:t>
            </a:r>
            <a:r>
              <a:rPr lang="en-AU" sz="4400" dirty="0">
                <a:ea typeface="Calibri" pitchFamily="34" charset="0"/>
                <a:cs typeface="Times New Roman" pitchFamily="18" charset="0"/>
              </a:rPr>
              <a:t>  </a:t>
            </a:r>
            <a:r>
              <a:rPr lang="en-AU" sz="4400" dirty="0">
                <a:ea typeface="Calibri" pitchFamily="34" charset="0"/>
                <a:cs typeface="Times New Roman" pitchFamily="18" charset="0"/>
                <a:sym typeface="Wingdings" pitchFamily="2" charset="2"/>
              </a:rPr>
              <a:t>CO</a:t>
            </a:r>
            <a:r>
              <a:rPr lang="en-AU" sz="4400" baseline="-30000" dirty="0">
                <a:ea typeface="Calibri" pitchFamily="34" charset="0"/>
                <a:cs typeface="Times New Roman" pitchFamily="18" charset="0"/>
                <a:sym typeface="Wingdings" pitchFamily="2" charset="2"/>
              </a:rPr>
              <a:t>2(g)</a:t>
            </a:r>
            <a:r>
              <a:rPr lang="en-AU" sz="4400" b="1" dirty="0">
                <a:ea typeface="Calibri" pitchFamily="34" charset="0"/>
                <a:cs typeface="Times New Roman" pitchFamily="18" charset="0"/>
                <a:sym typeface="Wingdings" pitchFamily="2" charset="2"/>
              </a:rPr>
              <a:t> </a:t>
            </a:r>
          </a:p>
          <a:p>
            <a:pPr marL="0" lvl="0" indent="0" fontAlgn="base">
              <a:spcBef>
                <a:spcPct val="0"/>
              </a:spcBef>
              <a:spcAft>
                <a:spcPct val="0"/>
              </a:spcAft>
              <a:buClrTx/>
              <a:buSzTx/>
              <a:buNone/>
              <a:tabLst>
                <a:tab pos="3556000" algn="ctr"/>
                <a:tab pos="5810250" algn="l"/>
              </a:tabLst>
            </a:pPr>
            <a:r>
              <a:rPr lang="en-AU" b="1" dirty="0">
                <a:ea typeface="Calibri" pitchFamily="34" charset="0"/>
                <a:cs typeface="Times New Roman" pitchFamily="18" charset="0"/>
                <a:sym typeface="Wingdings" pitchFamily="2" charset="2"/>
              </a:rPr>
              <a:t> </a:t>
            </a:r>
            <a:endParaRPr lang="en-AU" dirty="0">
              <a:sym typeface="Wingdings" pitchFamily="2" charset="2"/>
            </a:endParaRPr>
          </a:p>
          <a:p>
            <a:pPr marL="0" lvl="0" indent="0" eaLnBrk="0" fontAlgn="base" hangingPunct="0">
              <a:spcBef>
                <a:spcPct val="0"/>
              </a:spcBef>
              <a:spcAft>
                <a:spcPct val="0"/>
              </a:spcAft>
              <a:buClrTx/>
              <a:buSzTx/>
              <a:buNone/>
              <a:tabLst>
                <a:tab pos="3556000" algn="ctr"/>
                <a:tab pos="5810250" algn="l"/>
              </a:tabLst>
            </a:pPr>
            <a:r>
              <a:rPr lang="en-AU" b="1" u="sng"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sym typeface="Wingdings" pitchFamily="2" charset="2"/>
              </a:rPr>
              <a:t>CATHODE </a:t>
            </a:r>
            <a:r>
              <a:rPr lang="en-AU" b="1" u="sng" dirty="0">
                <a:solidFill>
                  <a:srgbClr val="FF0000"/>
                </a:solidFill>
                <a:effectLst>
                  <a:outerShdw blurRad="38100" dist="38100" dir="2700000" algn="tl">
                    <a:srgbClr val="000000">
                      <a:alpha val="43137"/>
                    </a:srgbClr>
                  </a:outerShdw>
                </a:effectLst>
                <a:ea typeface="Calibri" pitchFamily="34" charset="0"/>
                <a:cs typeface="Times New Roman" pitchFamily="18" charset="0"/>
                <a:sym typeface="Wingdings" pitchFamily="2" charset="2"/>
              </a:rPr>
              <a:t>reaction</a:t>
            </a:r>
            <a:r>
              <a:rPr lang="en-AU" b="1" u="sng"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sym typeface="Wingdings" pitchFamily="2" charset="2"/>
              </a:rPr>
              <a:t>:</a:t>
            </a:r>
            <a:endParaRPr lang="en-AU" b="1"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sym typeface="Wingdings" pitchFamily="2" charset="2"/>
            </a:endParaRPr>
          </a:p>
          <a:p>
            <a:pPr marL="0" lvl="0" indent="0" eaLnBrk="0" fontAlgn="base" hangingPunct="0">
              <a:spcBef>
                <a:spcPct val="0"/>
              </a:spcBef>
              <a:spcAft>
                <a:spcPct val="0"/>
              </a:spcAft>
              <a:buClrTx/>
              <a:buSzTx/>
              <a:buNone/>
              <a:tabLst>
                <a:tab pos="3556000" algn="ctr"/>
                <a:tab pos="5810250" algn="l"/>
              </a:tabLst>
            </a:pPr>
            <a:r>
              <a:rPr lang="en-AU" dirty="0" smtClean="0">
                <a:ea typeface="Calibri" pitchFamily="34" charset="0"/>
                <a:cs typeface="Times New Roman" pitchFamily="18" charset="0"/>
                <a:sym typeface="Wingdings" pitchFamily="2" charset="2"/>
              </a:rPr>
              <a:t>Aluminium ions are reduced to aluminium metal</a:t>
            </a:r>
            <a:r>
              <a:rPr lang="en-AU" sz="1800" b="1" dirty="0" smtClean="0">
                <a:ea typeface="Calibri" pitchFamily="34" charset="0"/>
                <a:cs typeface="Times New Roman" pitchFamily="18" charset="0"/>
                <a:sym typeface="Wingdings" pitchFamily="2" charset="2"/>
              </a:rPr>
              <a:t>.</a:t>
            </a:r>
          </a:p>
          <a:p>
            <a:pPr marL="0" lvl="0" indent="0" eaLnBrk="0" fontAlgn="base" hangingPunct="0">
              <a:spcBef>
                <a:spcPct val="0"/>
              </a:spcBef>
              <a:spcAft>
                <a:spcPct val="0"/>
              </a:spcAft>
              <a:buClrTx/>
              <a:buSzTx/>
              <a:buNone/>
              <a:tabLst>
                <a:tab pos="3556000" algn="ctr"/>
                <a:tab pos="5810250" algn="l"/>
              </a:tabLst>
            </a:pPr>
            <a:endParaRPr lang="en-AU" sz="1800" b="1" dirty="0" smtClean="0">
              <a:ea typeface="Calibri" pitchFamily="34" charset="0"/>
              <a:cs typeface="Times New Roman" pitchFamily="18" charset="0"/>
              <a:sym typeface="Wingdings" pitchFamily="2" charset="2"/>
            </a:endParaRPr>
          </a:p>
          <a:p>
            <a:pPr marL="457200" indent="-457200" eaLnBrk="0" fontAlgn="base" hangingPunct="0">
              <a:spcBef>
                <a:spcPct val="0"/>
              </a:spcBef>
              <a:spcAft>
                <a:spcPct val="0"/>
              </a:spcAft>
              <a:buClrTx/>
              <a:buSzTx/>
              <a:buNone/>
              <a:tabLst>
                <a:tab pos="3556000" algn="ctr"/>
                <a:tab pos="5810250" algn="l"/>
              </a:tabLst>
            </a:pPr>
            <a:r>
              <a:rPr lang="en-AU" sz="4400" dirty="0" smtClean="0">
                <a:ea typeface="Calibri" pitchFamily="34" charset="0"/>
                <a:cs typeface="Times New Roman" pitchFamily="18" charset="0"/>
                <a:sym typeface="Wingdings" pitchFamily="2" charset="2"/>
              </a:rPr>
              <a:t>Al</a:t>
            </a:r>
            <a:r>
              <a:rPr lang="en-AU" sz="4400" baseline="30000" dirty="0" smtClean="0">
                <a:ea typeface="Calibri" pitchFamily="34" charset="0"/>
                <a:cs typeface="Times New Roman" pitchFamily="18" charset="0"/>
                <a:sym typeface="Wingdings" pitchFamily="2" charset="2"/>
              </a:rPr>
              <a:t>3</a:t>
            </a:r>
            <a:r>
              <a:rPr lang="en-AU" sz="4400" baseline="30000" dirty="0">
                <a:ea typeface="Calibri" pitchFamily="34" charset="0"/>
                <a:cs typeface="Times New Roman" pitchFamily="18" charset="0"/>
                <a:sym typeface="Wingdings" pitchFamily="2" charset="2"/>
              </a:rPr>
              <a:t>+  </a:t>
            </a:r>
            <a:r>
              <a:rPr lang="en-AU" sz="4400" dirty="0">
                <a:ea typeface="Calibri" pitchFamily="34" charset="0"/>
                <a:cs typeface="Times New Roman" pitchFamily="18" charset="0"/>
                <a:sym typeface="Wingdings" pitchFamily="2" charset="2"/>
              </a:rPr>
              <a:t>+  3e</a:t>
            </a:r>
            <a:r>
              <a:rPr lang="en-AU" sz="4400" baseline="30000" dirty="0">
                <a:ea typeface="Calibri" pitchFamily="34" charset="0"/>
                <a:cs typeface="Times New Roman" pitchFamily="18" charset="0"/>
                <a:sym typeface="Wingdings" pitchFamily="2" charset="2"/>
              </a:rPr>
              <a:t>-</a:t>
            </a:r>
            <a:r>
              <a:rPr lang="en-AU" sz="4400" dirty="0">
                <a:ea typeface="Calibri" pitchFamily="34" charset="0"/>
                <a:cs typeface="Times New Roman" pitchFamily="18" charset="0"/>
                <a:sym typeface="Wingdings" pitchFamily="2" charset="2"/>
              </a:rPr>
              <a:t>     </a:t>
            </a:r>
            <a:r>
              <a:rPr lang="en-AU" sz="4400" dirty="0">
                <a:ea typeface="Calibri" pitchFamily="34" charset="0"/>
                <a:cs typeface="Times New Roman" pitchFamily="18" charset="0"/>
              </a:rPr>
              <a:t>     </a:t>
            </a:r>
            <a:r>
              <a:rPr lang="en-AU" sz="4400" dirty="0">
                <a:ea typeface="Calibri" pitchFamily="34" charset="0"/>
                <a:cs typeface="Times New Roman" pitchFamily="18" charset="0"/>
                <a:sym typeface="Wingdings" pitchFamily="2" charset="2"/>
              </a:rPr>
              <a:t>Al</a:t>
            </a:r>
            <a:r>
              <a:rPr lang="en-AU" sz="4400" baseline="-30000" dirty="0">
                <a:ea typeface="Calibri" pitchFamily="34" charset="0"/>
                <a:cs typeface="Times New Roman" pitchFamily="18" charset="0"/>
                <a:sym typeface="Wingdings" pitchFamily="2" charset="2"/>
              </a:rPr>
              <a:t>(l</a:t>
            </a:r>
            <a:r>
              <a:rPr lang="en-AU" sz="4400" baseline="-30000" dirty="0" smtClean="0">
                <a:ea typeface="Calibri" pitchFamily="34" charset="0"/>
                <a:cs typeface="Times New Roman" pitchFamily="18" charset="0"/>
                <a:sym typeface="Wingdings" pitchFamily="2" charset="2"/>
              </a:rPr>
              <a:t>)</a:t>
            </a:r>
          </a:p>
          <a:p>
            <a:pPr marL="457200" indent="-457200" eaLnBrk="0" fontAlgn="base" hangingPunct="0">
              <a:spcBef>
                <a:spcPct val="0"/>
              </a:spcBef>
              <a:spcAft>
                <a:spcPct val="0"/>
              </a:spcAft>
              <a:buClrTx/>
              <a:buSzTx/>
              <a:tabLst>
                <a:tab pos="3556000" algn="ctr"/>
                <a:tab pos="5810250" algn="l"/>
              </a:tabLst>
            </a:pPr>
            <a:endParaRPr lang="en-AU" sz="4400" baseline="-30000" dirty="0">
              <a:ea typeface="Calibri" pitchFamily="34" charset="0"/>
              <a:cs typeface="Times New Roman" pitchFamily="18" charset="0"/>
              <a:sym typeface="Wingdings" pitchFamily="2" charset="2"/>
            </a:endParaRPr>
          </a:p>
          <a:p>
            <a:pPr marL="0" lvl="0" indent="0" eaLnBrk="0" fontAlgn="base" hangingPunct="0">
              <a:spcBef>
                <a:spcPct val="0"/>
              </a:spcBef>
              <a:spcAft>
                <a:spcPct val="0"/>
              </a:spcAft>
              <a:buClrTx/>
              <a:buSzTx/>
              <a:buNone/>
              <a:tabLst>
                <a:tab pos="3556000" algn="ctr"/>
                <a:tab pos="5810250" algn="l"/>
              </a:tabLst>
            </a:pPr>
            <a:endParaRPr lang="en-AU" dirty="0" smtClean="0">
              <a:sym typeface="Wingdings" pitchFamily="2" charset="2"/>
            </a:endParaRPr>
          </a:p>
          <a:p>
            <a:pPr marL="0" lvl="0" indent="0" eaLnBrk="0" fontAlgn="base" hangingPunct="0">
              <a:spcBef>
                <a:spcPct val="0"/>
              </a:spcBef>
              <a:spcAft>
                <a:spcPct val="0"/>
              </a:spcAft>
              <a:buClrTx/>
              <a:buSzTx/>
              <a:buNone/>
              <a:tabLst>
                <a:tab pos="3556000" algn="ctr"/>
                <a:tab pos="5810250" algn="l"/>
              </a:tabLst>
            </a:pPr>
            <a:r>
              <a:rPr lang="en-AU" b="1" u="sng"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sym typeface="Wingdings" pitchFamily="2" charset="2"/>
              </a:rPr>
              <a:t>OVERALL </a:t>
            </a:r>
            <a:r>
              <a:rPr lang="en-AU" b="1" u="sng" dirty="0">
                <a:solidFill>
                  <a:srgbClr val="FF0000"/>
                </a:solidFill>
                <a:effectLst>
                  <a:outerShdw blurRad="38100" dist="38100" dir="2700000" algn="tl">
                    <a:srgbClr val="000000">
                      <a:alpha val="43137"/>
                    </a:srgbClr>
                  </a:outerShdw>
                </a:effectLst>
                <a:ea typeface="Calibri" pitchFamily="34" charset="0"/>
                <a:cs typeface="Times New Roman" pitchFamily="18" charset="0"/>
                <a:sym typeface="Wingdings" pitchFamily="2" charset="2"/>
              </a:rPr>
              <a:t>reaction</a:t>
            </a:r>
            <a:r>
              <a:rPr lang="en-AU" b="1" dirty="0">
                <a:solidFill>
                  <a:srgbClr val="FF0000"/>
                </a:solidFill>
                <a:effectLst>
                  <a:outerShdw blurRad="38100" dist="38100" dir="2700000" algn="tl">
                    <a:srgbClr val="000000">
                      <a:alpha val="43137"/>
                    </a:srgbClr>
                  </a:outerShdw>
                </a:effectLst>
                <a:ea typeface="Calibri" pitchFamily="34" charset="0"/>
                <a:cs typeface="Times New Roman" pitchFamily="18" charset="0"/>
                <a:sym typeface="Wingdings" pitchFamily="2" charset="2"/>
              </a:rPr>
              <a:t>:       </a:t>
            </a:r>
            <a:endParaRPr lang="en-AU" b="1" dirty="0" smtClean="0">
              <a:solidFill>
                <a:srgbClr val="FF0000"/>
              </a:solidFill>
              <a:effectLst>
                <a:outerShdw blurRad="38100" dist="38100" dir="2700000" algn="tl">
                  <a:srgbClr val="000000">
                    <a:alpha val="43137"/>
                  </a:srgbClr>
                </a:outerShdw>
              </a:effectLst>
              <a:ea typeface="Calibri" pitchFamily="34" charset="0"/>
              <a:cs typeface="Times New Roman" pitchFamily="18" charset="0"/>
              <a:sym typeface="Wingdings" pitchFamily="2" charset="2"/>
            </a:endParaRPr>
          </a:p>
          <a:p>
            <a:pPr marL="0" lvl="0" indent="0" eaLnBrk="0" fontAlgn="base" hangingPunct="0">
              <a:spcBef>
                <a:spcPct val="0"/>
              </a:spcBef>
              <a:spcAft>
                <a:spcPct val="0"/>
              </a:spcAft>
              <a:buClrTx/>
              <a:buSzTx/>
              <a:buNone/>
              <a:tabLst>
                <a:tab pos="3556000" algn="ctr"/>
                <a:tab pos="5810250" algn="l"/>
              </a:tabLst>
            </a:pPr>
            <a:endParaRPr lang="en-AU" b="1" dirty="0">
              <a:solidFill>
                <a:srgbClr val="FF0000"/>
              </a:solidFill>
              <a:effectLst>
                <a:outerShdw blurRad="38100" dist="38100" dir="2700000" algn="tl">
                  <a:srgbClr val="000000">
                    <a:alpha val="43137"/>
                  </a:srgbClr>
                </a:outerShdw>
              </a:effectLst>
              <a:ea typeface="Calibri" pitchFamily="34" charset="0"/>
              <a:cs typeface="Times New Roman" pitchFamily="18" charset="0"/>
              <a:sym typeface="Wingdings" pitchFamily="2" charset="2"/>
            </a:endParaRPr>
          </a:p>
          <a:p>
            <a:pPr marL="457200" indent="-457200" eaLnBrk="0" fontAlgn="base" hangingPunct="0">
              <a:spcBef>
                <a:spcPct val="0"/>
              </a:spcBef>
              <a:spcAft>
                <a:spcPct val="0"/>
              </a:spcAft>
              <a:buClrTx/>
              <a:buSzTx/>
              <a:buNone/>
              <a:tabLst>
                <a:tab pos="3556000" algn="ctr"/>
                <a:tab pos="5810250" algn="l"/>
              </a:tabLst>
            </a:pPr>
            <a:r>
              <a:rPr lang="en-AU" sz="4400" dirty="0" smtClean="0">
                <a:ea typeface="Calibri" pitchFamily="34" charset="0"/>
                <a:cs typeface="Times New Roman" pitchFamily="18" charset="0"/>
                <a:sym typeface="Wingdings" pitchFamily="2" charset="2"/>
              </a:rPr>
              <a:t>4Al</a:t>
            </a:r>
            <a:r>
              <a:rPr lang="en-AU" sz="4400" baseline="30000" dirty="0" smtClean="0">
                <a:ea typeface="Calibri" pitchFamily="34" charset="0"/>
                <a:cs typeface="Times New Roman" pitchFamily="18" charset="0"/>
                <a:sym typeface="Wingdings" pitchFamily="2" charset="2"/>
              </a:rPr>
              <a:t>3</a:t>
            </a:r>
            <a:r>
              <a:rPr lang="en-AU" sz="4400" baseline="30000" dirty="0">
                <a:ea typeface="Calibri" pitchFamily="34" charset="0"/>
                <a:cs typeface="Times New Roman" pitchFamily="18" charset="0"/>
                <a:sym typeface="Wingdings" pitchFamily="2" charset="2"/>
              </a:rPr>
              <a:t>+</a:t>
            </a:r>
            <a:r>
              <a:rPr lang="en-AU" sz="4400" baseline="-30000" dirty="0">
                <a:ea typeface="Calibri" pitchFamily="34" charset="0"/>
                <a:cs typeface="Times New Roman" pitchFamily="18" charset="0"/>
                <a:sym typeface="Wingdings" pitchFamily="2" charset="2"/>
              </a:rPr>
              <a:t>(l)</a:t>
            </a:r>
            <a:r>
              <a:rPr lang="en-AU" sz="4400" dirty="0">
                <a:ea typeface="Calibri" pitchFamily="34" charset="0"/>
                <a:cs typeface="Times New Roman" pitchFamily="18" charset="0"/>
                <a:sym typeface="Wingdings" pitchFamily="2" charset="2"/>
              </a:rPr>
              <a:t>  +  6O</a:t>
            </a:r>
            <a:r>
              <a:rPr lang="en-AU" sz="4400" baseline="30000" dirty="0">
                <a:ea typeface="Calibri" pitchFamily="34" charset="0"/>
                <a:cs typeface="Times New Roman" pitchFamily="18" charset="0"/>
                <a:sym typeface="Wingdings" pitchFamily="2" charset="2"/>
              </a:rPr>
              <a:t>2-</a:t>
            </a:r>
            <a:r>
              <a:rPr lang="en-AU" sz="4400" dirty="0">
                <a:solidFill>
                  <a:srgbClr val="FF0000"/>
                </a:solidFill>
                <a:ea typeface="Calibri" pitchFamily="34" charset="0"/>
                <a:cs typeface="Times New Roman" pitchFamily="18" charset="0"/>
                <a:sym typeface="Wingdings" pitchFamily="2" charset="2"/>
              </a:rPr>
              <a:t>    </a:t>
            </a:r>
            <a:r>
              <a:rPr lang="en-AU" sz="4400" dirty="0">
                <a:ea typeface="Calibri" pitchFamily="34" charset="0"/>
                <a:cs typeface="Times New Roman" pitchFamily="18" charset="0"/>
                <a:sym typeface="Wingdings" pitchFamily="2" charset="2"/>
              </a:rPr>
              <a:t></a:t>
            </a:r>
            <a:r>
              <a:rPr lang="en-AU" sz="4400" dirty="0">
                <a:ea typeface="Calibri" pitchFamily="34" charset="0"/>
                <a:cs typeface="Times New Roman" pitchFamily="18" charset="0"/>
              </a:rPr>
              <a:t>    </a:t>
            </a:r>
            <a:r>
              <a:rPr lang="en-AU" sz="4400" dirty="0">
                <a:ea typeface="Calibri" pitchFamily="34" charset="0"/>
                <a:cs typeface="Times New Roman" pitchFamily="18" charset="0"/>
                <a:sym typeface="Wingdings" pitchFamily="2" charset="2"/>
              </a:rPr>
              <a:t>4Al</a:t>
            </a:r>
            <a:r>
              <a:rPr lang="en-AU" sz="4400" baseline="-30000" dirty="0">
                <a:ea typeface="Calibri" pitchFamily="34" charset="0"/>
                <a:cs typeface="Times New Roman" pitchFamily="18" charset="0"/>
                <a:sym typeface="Wingdings" pitchFamily="2" charset="2"/>
              </a:rPr>
              <a:t>(l)  </a:t>
            </a:r>
            <a:r>
              <a:rPr lang="en-AU" sz="4400" dirty="0">
                <a:ea typeface="Calibri" pitchFamily="34" charset="0"/>
                <a:cs typeface="Times New Roman" pitchFamily="18" charset="0"/>
                <a:sym typeface="Wingdings" pitchFamily="2" charset="2"/>
              </a:rPr>
              <a:t>+  3O</a:t>
            </a:r>
            <a:r>
              <a:rPr lang="en-AU" sz="4400" baseline="-30000" dirty="0">
                <a:ea typeface="Calibri" pitchFamily="34" charset="0"/>
                <a:cs typeface="Times New Roman" pitchFamily="18" charset="0"/>
                <a:sym typeface="Wingdings" pitchFamily="2" charset="2"/>
              </a:rPr>
              <a:t>2(g)              </a:t>
            </a:r>
            <a:r>
              <a:rPr lang="en-AU" sz="4400" baseline="-30000" dirty="0">
                <a:solidFill>
                  <a:srgbClr val="FF0000"/>
                </a:solidFill>
                <a:ea typeface="Calibri" pitchFamily="34" charset="0"/>
                <a:cs typeface="Times New Roman" pitchFamily="18" charset="0"/>
                <a:sym typeface="Wingdings" pitchFamily="2" charset="2"/>
              </a:rPr>
              <a:t> </a:t>
            </a:r>
            <a:r>
              <a:rPr lang="en-AU" b="1" i="1" u="sng" dirty="0">
                <a:solidFill>
                  <a:srgbClr val="FF0000"/>
                </a:solidFill>
                <a:ea typeface="Calibri" pitchFamily="34" charset="0"/>
                <a:cs typeface="Times New Roman" pitchFamily="18" charset="0"/>
                <a:sym typeface="Wingdings" pitchFamily="2" charset="2"/>
              </a:rPr>
              <a:t>OR</a:t>
            </a:r>
            <a:r>
              <a:rPr lang="en-AU" b="1" dirty="0">
                <a:ea typeface="Calibri" pitchFamily="34" charset="0"/>
                <a:cs typeface="Times New Roman" pitchFamily="18" charset="0"/>
                <a:sym typeface="Wingdings" pitchFamily="2" charset="2"/>
              </a:rPr>
              <a:t> </a:t>
            </a:r>
          </a:p>
          <a:p>
            <a:pPr marL="0" lvl="0" indent="0" eaLnBrk="0" fontAlgn="base" hangingPunct="0">
              <a:spcBef>
                <a:spcPct val="0"/>
              </a:spcBef>
              <a:spcAft>
                <a:spcPct val="0"/>
              </a:spcAft>
              <a:buClrTx/>
              <a:buSzTx/>
              <a:buNone/>
              <a:tabLst>
                <a:tab pos="3556000" algn="ctr"/>
                <a:tab pos="5810250" algn="l"/>
              </a:tabLst>
            </a:pPr>
            <a:r>
              <a:rPr lang="en-AU" b="1" dirty="0">
                <a:ea typeface="Calibri" pitchFamily="34" charset="0"/>
                <a:cs typeface="Times New Roman" pitchFamily="18" charset="0"/>
                <a:sym typeface="Wingdings" pitchFamily="2" charset="2"/>
              </a:rPr>
              <a:t> 		                                                                                      </a:t>
            </a:r>
            <a:r>
              <a:rPr lang="en-AU" b="1" dirty="0" smtClean="0">
                <a:ea typeface="Calibri" pitchFamily="34" charset="0"/>
                <a:cs typeface="Times New Roman" pitchFamily="18" charset="0"/>
                <a:sym typeface="Wingdings" pitchFamily="2" charset="2"/>
              </a:rPr>
              <a:t>   </a:t>
            </a:r>
            <a:r>
              <a:rPr lang="en-AU" sz="4400" dirty="0" smtClean="0">
                <a:ea typeface="Calibri" pitchFamily="34" charset="0"/>
                <a:cs typeface="Times New Roman" pitchFamily="18" charset="0"/>
                <a:sym typeface="Wingdings" pitchFamily="2" charset="2"/>
              </a:rPr>
              <a:t>4Al</a:t>
            </a:r>
            <a:r>
              <a:rPr lang="en-AU" sz="4400" baseline="30000" dirty="0" smtClean="0">
                <a:ea typeface="Calibri" pitchFamily="34" charset="0"/>
                <a:cs typeface="Times New Roman" pitchFamily="18" charset="0"/>
                <a:sym typeface="Wingdings" pitchFamily="2" charset="2"/>
              </a:rPr>
              <a:t>3</a:t>
            </a:r>
            <a:r>
              <a:rPr lang="en-AU" sz="4400" baseline="30000" dirty="0">
                <a:ea typeface="Calibri" pitchFamily="34" charset="0"/>
                <a:cs typeface="Times New Roman" pitchFamily="18" charset="0"/>
                <a:sym typeface="Wingdings" pitchFamily="2" charset="2"/>
              </a:rPr>
              <a:t>+</a:t>
            </a:r>
            <a:r>
              <a:rPr lang="en-AU" sz="4400" baseline="-30000" dirty="0">
                <a:ea typeface="Calibri" pitchFamily="34" charset="0"/>
                <a:cs typeface="Times New Roman" pitchFamily="18" charset="0"/>
                <a:sym typeface="Wingdings" pitchFamily="2" charset="2"/>
              </a:rPr>
              <a:t>(l)</a:t>
            </a:r>
            <a:r>
              <a:rPr lang="en-AU" sz="4400" dirty="0">
                <a:ea typeface="Calibri" pitchFamily="34" charset="0"/>
                <a:cs typeface="Times New Roman" pitchFamily="18" charset="0"/>
                <a:sym typeface="Wingdings" pitchFamily="2" charset="2"/>
              </a:rPr>
              <a:t>  +  6O</a:t>
            </a:r>
            <a:r>
              <a:rPr lang="en-AU" sz="4400" baseline="30000" dirty="0">
                <a:ea typeface="Calibri" pitchFamily="34" charset="0"/>
                <a:cs typeface="Times New Roman" pitchFamily="18" charset="0"/>
                <a:sym typeface="Wingdings" pitchFamily="2" charset="2"/>
              </a:rPr>
              <a:t>2-</a:t>
            </a:r>
            <a:r>
              <a:rPr lang="en-AU" sz="4400" baseline="-30000" dirty="0">
                <a:ea typeface="Calibri" pitchFamily="34" charset="0"/>
                <a:cs typeface="Times New Roman" pitchFamily="18" charset="0"/>
                <a:sym typeface="Wingdings" pitchFamily="2" charset="2"/>
              </a:rPr>
              <a:t>(l)</a:t>
            </a:r>
            <a:r>
              <a:rPr lang="en-AU" sz="4400" dirty="0">
                <a:ea typeface="Calibri" pitchFamily="34" charset="0"/>
                <a:cs typeface="Times New Roman" pitchFamily="18" charset="0"/>
                <a:sym typeface="Wingdings" pitchFamily="2" charset="2"/>
              </a:rPr>
              <a:t>  +  3C</a:t>
            </a:r>
            <a:r>
              <a:rPr lang="en-AU" sz="4400" baseline="-30000" dirty="0">
                <a:ea typeface="Calibri" pitchFamily="34" charset="0"/>
                <a:cs typeface="Times New Roman" pitchFamily="18" charset="0"/>
                <a:sym typeface="Wingdings" pitchFamily="2" charset="2"/>
              </a:rPr>
              <a:t>(s)</a:t>
            </a:r>
            <a:r>
              <a:rPr lang="en-AU" sz="4400" dirty="0">
                <a:ea typeface="Calibri" pitchFamily="34" charset="0"/>
                <a:cs typeface="Times New Roman" pitchFamily="18" charset="0"/>
                <a:sym typeface="Wingdings" pitchFamily="2" charset="2"/>
              </a:rPr>
              <a:t>  </a:t>
            </a:r>
            <a:r>
              <a:rPr lang="en-AU" sz="4400" dirty="0">
                <a:ea typeface="Calibri" pitchFamily="34" charset="0"/>
                <a:cs typeface="Times New Roman" pitchFamily="18" charset="0"/>
              </a:rPr>
              <a:t>  </a:t>
            </a:r>
            <a:r>
              <a:rPr lang="en-AU" sz="4400" dirty="0">
                <a:ea typeface="Calibri" pitchFamily="34" charset="0"/>
                <a:cs typeface="Times New Roman" pitchFamily="18" charset="0"/>
                <a:sym typeface="Wingdings" pitchFamily="2" charset="2"/>
              </a:rPr>
              <a:t>4Al</a:t>
            </a:r>
            <a:r>
              <a:rPr lang="en-AU" sz="4400" baseline="-30000" dirty="0">
                <a:ea typeface="Calibri" pitchFamily="34" charset="0"/>
                <a:cs typeface="Times New Roman" pitchFamily="18" charset="0"/>
                <a:sym typeface="Wingdings" pitchFamily="2" charset="2"/>
              </a:rPr>
              <a:t>(l)</a:t>
            </a:r>
            <a:r>
              <a:rPr lang="en-AU" sz="4400" dirty="0">
                <a:ea typeface="Calibri" pitchFamily="34" charset="0"/>
                <a:cs typeface="Times New Roman" pitchFamily="18" charset="0"/>
                <a:sym typeface="Wingdings" pitchFamily="2" charset="2"/>
              </a:rPr>
              <a:t>  +  3CO</a:t>
            </a:r>
            <a:r>
              <a:rPr lang="en-AU" sz="4400" baseline="-30000" dirty="0">
                <a:ea typeface="Calibri" pitchFamily="34" charset="0"/>
                <a:cs typeface="Times New Roman" pitchFamily="18" charset="0"/>
                <a:sym typeface="Wingdings" pitchFamily="2" charset="2"/>
              </a:rPr>
              <a:t>2(g)</a:t>
            </a:r>
            <a:endParaRPr lang="en-AU" sz="4400" dirty="0">
              <a:sym typeface="Wingdings" pitchFamily="2" charset="2"/>
            </a:endParaRPr>
          </a:p>
          <a:p>
            <a:pPr marL="0" lvl="0" indent="0" eaLnBrk="0" fontAlgn="base" hangingPunct="0">
              <a:spcBef>
                <a:spcPct val="0"/>
              </a:spcBef>
              <a:spcAft>
                <a:spcPct val="0"/>
              </a:spcAft>
              <a:buClrTx/>
              <a:buSzTx/>
              <a:buNone/>
              <a:tabLst>
                <a:tab pos="3556000" algn="ctr"/>
                <a:tab pos="5810250" algn="l"/>
              </a:tabLst>
            </a:pPr>
            <a:endParaRPr lang="en-AU" b="1" i="1" dirty="0">
              <a:solidFill>
                <a:srgbClr val="FF0000"/>
              </a:solidFill>
              <a:ea typeface="Calibri" pitchFamily="34" charset="0"/>
              <a:cs typeface="Times New Roman" pitchFamily="18" charset="0"/>
              <a:sym typeface="Wingdings" pitchFamily="2" charset="2"/>
            </a:endParaRPr>
          </a:p>
        </p:txBody>
      </p:sp>
      <p:pic>
        <p:nvPicPr>
          <p:cNvPr id="4" name="Picture 1"/>
          <p:cNvPicPr>
            <a:picLocks noChangeAspect="1" noChangeArrowheads="1"/>
          </p:cNvPicPr>
          <p:nvPr/>
        </p:nvPicPr>
        <p:blipFill>
          <a:blip r:embed="rId2"/>
          <a:srcRect/>
          <a:stretch>
            <a:fillRect/>
          </a:stretch>
        </p:blipFill>
        <p:spPr bwMode="auto">
          <a:xfrm>
            <a:off x="1066800" y="304800"/>
            <a:ext cx="876300" cy="981075"/>
          </a:xfrm>
          <a:prstGeom prst="rect">
            <a:avLst/>
          </a:prstGeom>
          <a:noFill/>
          <a:ln w="9525">
            <a:noFill/>
            <a:miter lim="800000"/>
            <a:headEnd/>
            <a:tailEnd/>
          </a:ln>
          <a:effectLst/>
        </p:spPr>
      </p:pic>
    </p:spTree>
    <p:extLst>
      <p:ext uri="{BB962C8B-B14F-4D97-AF65-F5344CB8AC3E}">
        <p14:creationId xmlns:p14="http://schemas.microsoft.com/office/powerpoint/2010/main" val="3310716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essentialchemicalindustry.org/images/stories/690_Aluminium/Aluminium_13.JPG"/>
          <p:cNvPicPr>
            <a:picLocks noChangeAspect="1" noChangeArrowheads="1"/>
          </p:cNvPicPr>
          <p:nvPr/>
        </p:nvPicPr>
        <p:blipFill>
          <a:blip r:embed="rId3" cstate="print"/>
          <a:srcRect/>
          <a:stretch>
            <a:fillRect/>
          </a:stretch>
        </p:blipFill>
        <p:spPr bwMode="auto">
          <a:xfrm>
            <a:off x="2759682" y="349848"/>
            <a:ext cx="5578769" cy="5833239"/>
          </a:xfrm>
          <a:prstGeom prst="rect">
            <a:avLst/>
          </a:prstGeom>
          <a:noFill/>
        </p:spPr>
      </p:pic>
      <p:pic>
        <p:nvPicPr>
          <p:cNvPr id="5" name="Picture 2" descr="http://www.essentialchemicalindustry.org/images/stories/690_Aluminium/Aluminium_11.JPG"/>
          <p:cNvPicPr>
            <a:picLocks noChangeAspect="1" noChangeArrowheads="1"/>
          </p:cNvPicPr>
          <p:nvPr/>
        </p:nvPicPr>
        <p:blipFill>
          <a:blip r:embed="rId4" cstate="print"/>
          <a:srcRect/>
          <a:stretch>
            <a:fillRect/>
          </a:stretch>
        </p:blipFill>
        <p:spPr bwMode="auto">
          <a:xfrm>
            <a:off x="178254" y="3033712"/>
            <a:ext cx="3047321" cy="1015775"/>
          </a:xfrm>
          <a:prstGeom prst="rect">
            <a:avLst/>
          </a:prstGeom>
          <a:noFill/>
        </p:spPr>
      </p:pic>
      <p:sp>
        <p:nvSpPr>
          <p:cNvPr id="2" name="Title 1"/>
          <p:cNvSpPr>
            <a:spLocks noGrp="1"/>
          </p:cNvSpPr>
          <p:nvPr>
            <p:ph type="title"/>
          </p:nvPr>
        </p:nvSpPr>
        <p:spPr/>
        <p:txBody>
          <a:bodyPr>
            <a:normAutofit/>
          </a:bodyPr>
          <a:lstStyle/>
          <a:p>
            <a:pPr algn="l"/>
            <a:r>
              <a:rPr lang="en-AU" sz="4000" dirty="0" smtClean="0">
                <a:latin typeface="Arial" pitchFamily="34" charset="0"/>
                <a:cs typeface="Arial" pitchFamily="34" charset="0"/>
              </a:rPr>
              <a:t>Hall-</a:t>
            </a:r>
            <a:r>
              <a:rPr lang="en-AU" sz="4000" dirty="0" err="1" smtClean="0">
                <a:latin typeface="Arial" pitchFamily="34" charset="0"/>
                <a:cs typeface="Arial" pitchFamily="34" charset="0"/>
              </a:rPr>
              <a:t>Heroult</a:t>
            </a:r>
            <a:r>
              <a:rPr lang="en-AU" sz="4000" dirty="0" smtClean="0">
                <a:latin typeface="Arial" pitchFamily="34" charset="0"/>
                <a:cs typeface="Arial" pitchFamily="34" charset="0"/>
              </a:rPr>
              <a:t> Cell</a:t>
            </a:r>
            <a:endParaRPr lang="en-AU" sz="4000" dirty="0"/>
          </a:p>
        </p:txBody>
      </p:sp>
      <p:sp>
        <p:nvSpPr>
          <p:cNvPr id="6" name="TextBox 5"/>
          <p:cNvSpPr txBox="1"/>
          <p:nvPr/>
        </p:nvSpPr>
        <p:spPr>
          <a:xfrm>
            <a:off x="228600" y="4724400"/>
            <a:ext cx="2438400" cy="1323439"/>
          </a:xfrm>
          <a:prstGeom prst="rect">
            <a:avLst/>
          </a:prstGeom>
          <a:noFill/>
        </p:spPr>
        <p:txBody>
          <a:bodyPr wrap="square" rtlCol="0">
            <a:spAutoFit/>
          </a:bodyPr>
          <a:lstStyle/>
          <a:p>
            <a:r>
              <a:rPr lang="en-AU" sz="2000" dirty="0" smtClean="0">
                <a:latin typeface="Arial" pitchFamily="34" charset="0"/>
                <a:cs typeface="Arial" pitchFamily="34" charset="0"/>
              </a:rPr>
              <a:t>The O</a:t>
            </a:r>
            <a:r>
              <a:rPr lang="en-AU" sz="2000" baseline="-25000" dirty="0" smtClean="0">
                <a:latin typeface="Arial" pitchFamily="34" charset="0"/>
                <a:cs typeface="Arial" pitchFamily="34" charset="0"/>
              </a:rPr>
              <a:t>2</a:t>
            </a:r>
            <a:r>
              <a:rPr lang="en-AU" sz="2000" dirty="0" smtClean="0">
                <a:latin typeface="Arial" pitchFamily="34" charset="0"/>
                <a:cs typeface="Arial" pitchFamily="34" charset="0"/>
              </a:rPr>
              <a:t> produced at the anode reacts with the graphite.</a:t>
            </a:r>
          </a:p>
          <a:p>
            <a:r>
              <a:rPr lang="en-AU" sz="2000" dirty="0" smtClean="0">
                <a:latin typeface="Arial" pitchFamily="34" charset="0"/>
                <a:cs typeface="Arial" pitchFamily="34" charset="0"/>
              </a:rPr>
              <a:t>     C + O</a:t>
            </a:r>
            <a:r>
              <a:rPr lang="en-AU" sz="2000" baseline="-25000" dirty="0" smtClean="0">
                <a:latin typeface="Arial" pitchFamily="34" charset="0"/>
                <a:cs typeface="Arial" pitchFamily="34" charset="0"/>
              </a:rPr>
              <a:t>2</a:t>
            </a:r>
            <a:r>
              <a:rPr lang="en-AU" sz="2000" dirty="0" smtClean="0">
                <a:latin typeface="Arial" pitchFamily="34" charset="0"/>
                <a:cs typeface="Arial" pitchFamily="34" charset="0"/>
              </a:rPr>
              <a:t>        CO</a:t>
            </a:r>
            <a:r>
              <a:rPr lang="en-AU" sz="2000" baseline="-25000" dirty="0" smtClean="0">
                <a:latin typeface="Arial" pitchFamily="34" charset="0"/>
                <a:cs typeface="Arial" pitchFamily="34" charset="0"/>
              </a:rPr>
              <a:t>2</a:t>
            </a:r>
            <a:r>
              <a:rPr lang="en-AU" sz="2000" dirty="0" smtClean="0">
                <a:latin typeface="Arial" pitchFamily="34" charset="0"/>
                <a:cs typeface="Arial" pitchFamily="34" charset="0"/>
              </a:rPr>
              <a:t> </a:t>
            </a:r>
            <a:endParaRPr lang="en-AU" sz="2000" dirty="0">
              <a:latin typeface="Arial" pitchFamily="34" charset="0"/>
              <a:cs typeface="Arial" pitchFamily="34" charset="0"/>
            </a:endParaRPr>
          </a:p>
        </p:txBody>
      </p:sp>
      <p:cxnSp>
        <p:nvCxnSpPr>
          <p:cNvPr id="8" name="Straight Arrow Connector 7"/>
          <p:cNvCxnSpPr/>
          <p:nvPr/>
        </p:nvCxnSpPr>
        <p:spPr>
          <a:xfrm>
            <a:off x="1524000" y="5867400"/>
            <a:ext cx="34834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70168" cy="1143000"/>
          </a:xfrm>
        </p:spPr>
        <p:txBody>
          <a:bodyPr>
            <a:normAutofit fontScale="90000"/>
          </a:bodyPr>
          <a:lstStyle/>
          <a:p>
            <a:r>
              <a:rPr lang="en-US" b="1" u="sng" dirty="0" err="1">
                <a:effectLst>
                  <a:outerShdw blurRad="38100" dist="38100" dir="2700000" algn="tl">
                    <a:srgbClr val="000000">
                      <a:alpha val="43137"/>
                    </a:srgbClr>
                  </a:outerShdw>
                </a:effectLst>
              </a:rPr>
              <a:t>Aluminium</a:t>
            </a:r>
            <a:r>
              <a:rPr lang="en-US" b="1" u="sng" dirty="0">
                <a:effectLst>
                  <a:outerShdw blurRad="38100" dist="38100" dir="2700000" algn="tl">
                    <a:srgbClr val="000000">
                      <a:alpha val="43137"/>
                    </a:srgbClr>
                  </a:outerShdw>
                </a:effectLst>
              </a:rPr>
              <a:t> reduction- Molten Electrolysis</a:t>
            </a:r>
          </a:p>
        </p:txBody>
      </p:sp>
      <p:sp>
        <p:nvSpPr>
          <p:cNvPr id="3" name="Content Placeholder 2"/>
          <p:cNvSpPr>
            <a:spLocks noGrp="1"/>
          </p:cNvSpPr>
          <p:nvPr>
            <p:ph sz="quarter" idx="1"/>
          </p:nvPr>
        </p:nvSpPr>
        <p:spPr>
          <a:xfrm>
            <a:off x="251520" y="1700808"/>
            <a:ext cx="8389114" cy="4678960"/>
          </a:xfrm>
        </p:spPr>
        <p:txBody>
          <a:bodyPr>
            <a:normAutofit fontScale="92500"/>
          </a:bodyPr>
          <a:lstStyle/>
          <a:p>
            <a:pPr>
              <a:buNone/>
            </a:pPr>
            <a:r>
              <a:rPr lang="en-US" u="sng" dirty="0" smtClean="0"/>
              <a:t>Temperature of reaction</a:t>
            </a:r>
          </a:p>
          <a:p>
            <a:pPr lvl="1"/>
            <a:r>
              <a:rPr lang="en-US" dirty="0" smtClean="0"/>
              <a:t>Alumina </a:t>
            </a:r>
            <a:r>
              <a:rPr lang="en-US" dirty="0"/>
              <a:t>is </a:t>
            </a:r>
            <a:r>
              <a:rPr lang="en-US" dirty="0" smtClean="0"/>
              <a:t>dissolved in molten </a:t>
            </a:r>
            <a:r>
              <a:rPr lang="en-US" dirty="0" err="1" smtClean="0"/>
              <a:t>cryolite</a:t>
            </a:r>
            <a:r>
              <a:rPr lang="en-US" dirty="0" smtClean="0"/>
              <a:t> </a:t>
            </a:r>
            <a:r>
              <a:rPr lang="en-US" dirty="0"/>
              <a:t>(Na</a:t>
            </a:r>
            <a:r>
              <a:rPr lang="en-US" baseline="-25000" dirty="0"/>
              <a:t>3</a:t>
            </a:r>
            <a:r>
              <a:rPr lang="en-US" dirty="0"/>
              <a:t>AlF</a:t>
            </a:r>
            <a:r>
              <a:rPr lang="en-US" baseline="-25000" dirty="0"/>
              <a:t>6</a:t>
            </a:r>
            <a:r>
              <a:rPr lang="en-US" dirty="0"/>
              <a:t>) which decreases its melting point </a:t>
            </a:r>
            <a:r>
              <a:rPr lang="en-US" dirty="0" smtClean="0"/>
              <a:t>from 2030°C to just under 1000°C and also increases conductivity of the solution.</a:t>
            </a:r>
          </a:p>
          <a:p>
            <a:pPr lvl="1"/>
            <a:endParaRPr lang="en-US" dirty="0"/>
          </a:p>
          <a:p>
            <a:pPr lvl="1"/>
            <a:r>
              <a:rPr lang="en-US" dirty="0"/>
              <a:t>This is A LOT more </a:t>
            </a:r>
            <a:r>
              <a:rPr lang="en-US" dirty="0" smtClean="0"/>
              <a:t>economical but still requires a large amount of energy.</a:t>
            </a:r>
          </a:p>
          <a:p>
            <a:pPr lvl="1"/>
            <a:endParaRPr lang="en-US" dirty="0" smtClean="0"/>
          </a:p>
          <a:p>
            <a:pPr lvl="1"/>
            <a:r>
              <a:rPr lang="en-US" dirty="0" smtClean="0"/>
              <a:t>Alumina electrolyte is added continuously to replace the alumina that is consumed by the reaction.</a:t>
            </a:r>
            <a:endParaRPr lang="en-US" dirty="0"/>
          </a:p>
          <a:p>
            <a:pPr marL="82296" indent="0">
              <a:buNone/>
            </a:pPr>
            <a:endParaRPr lang="en-US" dirty="0"/>
          </a:p>
        </p:txBody>
      </p:sp>
      <p:pic>
        <p:nvPicPr>
          <p:cNvPr id="4" name="Picture 1"/>
          <p:cNvPicPr>
            <a:picLocks noChangeAspect="1" noChangeArrowheads="1"/>
          </p:cNvPicPr>
          <p:nvPr/>
        </p:nvPicPr>
        <p:blipFill>
          <a:blip r:embed="rId2"/>
          <a:srcRect/>
          <a:stretch>
            <a:fillRect/>
          </a:stretch>
        </p:blipFill>
        <p:spPr bwMode="auto">
          <a:xfrm>
            <a:off x="152400" y="2286000"/>
            <a:ext cx="876300" cy="981075"/>
          </a:xfrm>
          <a:prstGeom prst="rect">
            <a:avLst/>
          </a:prstGeom>
          <a:noFill/>
          <a:ln w="9525">
            <a:noFill/>
            <a:miter lim="800000"/>
            <a:headEnd/>
            <a:tailEnd/>
          </a:ln>
          <a:effectLst/>
        </p:spPr>
      </p:pic>
    </p:spTree>
    <p:extLst>
      <p:ext uri="{BB962C8B-B14F-4D97-AF65-F5344CB8AC3E}">
        <p14:creationId xmlns:p14="http://schemas.microsoft.com/office/powerpoint/2010/main" val="3761994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 of Hall-</a:t>
            </a:r>
            <a:r>
              <a:rPr lang="en-AU" dirty="0" err="1" smtClean="0"/>
              <a:t>Heroult</a:t>
            </a:r>
            <a:r>
              <a:rPr lang="en-AU" dirty="0" smtClean="0"/>
              <a:t> cell</a:t>
            </a:r>
            <a:endParaRPr lang="en-AU"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a:lnSpc>
                <a:spcPct val="110000"/>
              </a:lnSpc>
              <a:spcBef>
                <a:spcPts val="0"/>
              </a:spcBef>
              <a:buNone/>
            </a:pPr>
            <a:r>
              <a:rPr lang="en-US" sz="2700" dirty="0" smtClean="0">
                <a:latin typeface="Arial" pitchFamily="34" charset="0"/>
                <a:cs typeface="Arial" pitchFamily="34" charset="0"/>
              </a:rPr>
              <a:t>Cyrolite (Na</a:t>
            </a:r>
            <a:r>
              <a:rPr lang="en-US" sz="2700" baseline="-25000" dirty="0" smtClean="0">
                <a:latin typeface="Arial" pitchFamily="34" charset="0"/>
                <a:cs typeface="Arial" pitchFamily="34" charset="0"/>
              </a:rPr>
              <a:t>3</a:t>
            </a:r>
            <a:r>
              <a:rPr lang="en-US" sz="2700" dirty="0" smtClean="0">
                <a:latin typeface="Arial" pitchFamily="34" charset="0"/>
                <a:cs typeface="Arial" pitchFamily="34" charset="0"/>
              </a:rPr>
              <a:t>AlF</a:t>
            </a:r>
            <a:r>
              <a:rPr lang="en-US" sz="2700" baseline="-25000" dirty="0" smtClean="0">
                <a:latin typeface="Arial" pitchFamily="34" charset="0"/>
                <a:cs typeface="Arial" pitchFamily="34" charset="0"/>
              </a:rPr>
              <a:t>6</a:t>
            </a:r>
            <a:r>
              <a:rPr lang="en-US" sz="2700" dirty="0" smtClean="0">
                <a:latin typeface="Arial" pitchFamily="34" charset="0"/>
                <a:cs typeface="Arial" pitchFamily="34" charset="0"/>
              </a:rPr>
              <a:t>): “FLUX”</a:t>
            </a:r>
          </a:p>
          <a:p>
            <a:pPr lvl="1">
              <a:lnSpc>
                <a:spcPct val="110000"/>
              </a:lnSpc>
              <a:spcBef>
                <a:spcPts val="0"/>
              </a:spcBef>
            </a:pPr>
            <a:r>
              <a:rPr lang="en-US" dirty="0" smtClean="0">
                <a:latin typeface="Arial" pitchFamily="34" charset="0"/>
                <a:cs typeface="Arial" pitchFamily="34" charset="0"/>
              </a:rPr>
              <a:t>Lowers the temperature at which Al</a:t>
            </a:r>
            <a:r>
              <a:rPr lang="en-US" baseline="-25000" dirty="0" smtClean="0">
                <a:latin typeface="Arial" pitchFamily="34" charset="0"/>
                <a:cs typeface="Arial" pitchFamily="34" charset="0"/>
              </a:rPr>
              <a:t>2</a:t>
            </a:r>
            <a:r>
              <a:rPr lang="en-US" dirty="0" smtClean="0">
                <a:latin typeface="Arial" pitchFamily="34" charset="0"/>
                <a:cs typeface="Arial" pitchFamily="34" charset="0"/>
              </a:rPr>
              <a:t>O</a:t>
            </a:r>
            <a:r>
              <a:rPr lang="en-US" baseline="-25000" dirty="0" smtClean="0">
                <a:latin typeface="Arial" pitchFamily="34" charset="0"/>
                <a:cs typeface="Arial" pitchFamily="34" charset="0"/>
              </a:rPr>
              <a:t>3</a:t>
            </a:r>
            <a:r>
              <a:rPr lang="en-US" dirty="0" smtClean="0">
                <a:latin typeface="Arial" pitchFamily="34" charset="0"/>
                <a:cs typeface="Arial" pitchFamily="34" charset="0"/>
              </a:rPr>
              <a:t> melts from 2020</a:t>
            </a:r>
            <a:r>
              <a:rPr lang="en-US" baseline="30000" dirty="0" smtClean="0">
                <a:latin typeface="Arial" pitchFamily="34" charset="0"/>
                <a:cs typeface="Arial" pitchFamily="34" charset="0"/>
              </a:rPr>
              <a:t>o</a:t>
            </a:r>
            <a:r>
              <a:rPr lang="en-US" dirty="0" smtClean="0">
                <a:latin typeface="Arial" pitchFamily="34" charset="0"/>
                <a:cs typeface="Arial" pitchFamily="34" charset="0"/>
              </a:rPr>
              <a:t>C to 900</a:t>
            </a:r>
            <a:r>
              <a:rPr lang="en-US" baseline="30000" dirty="0" smtClean="0">
                <a:latin typeface="Arial" pitchFamily="34" charset="0"/>
                <a:cs typeface="Arial" pitchFamily="34" charset="0"/>
              </a:rPr>
              <a:t>o</a:t>
            </a:r>
            <a:r>
              <a:rPr lang="en-US" dirty="0" smtClean="0">
                <a:latin typeface="Arial" pitchFamily="34" charset="0"/>
                <a:cs typeface="Arial" pitchFamily="34" charset="0"/>
              </a:rPr>
              <a:t>C</a:t>
            </a:r>
          </a:p>
          <a:p>
            <a:pPr lvl="1">
              <a:lnSpc>
                <a:spcPct val="110000"/>
              </a:lnSpc>
              <a:spcBef>
                <a:spcPts val="0"/>
              </a:spcBef>
            </a:pPr>
            <a:r>
              <a:rPr lang="en-US" dirty="0" smtClean="0">
                <a:latin typeface="Arial" pitchFamily="34" charset="0"/>
                <a:cs typeface="Arial" pitchFamily="34" charset="0"/>
              </a:rPr>
              <a:t>Saves electricity for heating and therefore money.</a:t>
            </a:r>
          </a:p>
          <a:p>
            <a:pPr lvl="1">
              <a:lnSpc>
                <a:spcPct val="110000"/>
              </a:lnSpc>
              <a:spcBef>
                <a:spcPts val="0"/>
              </a:spcBef>
              <a:buNone/>
            </a:pPr>
            <a:endParaRPr lang="en-US" dirty="0" smtClean="0">
              <a:latin typeface="Arial" pitchFamily="34" charset="0"/>
              <a:cs typeface="Arial" pitchFamily="34" charset="0"/>
            </a:endParaRPr>
          </a:p>
          <a:p>
            <a:pPr>
              <a:lnSpc>
                <a:spcPct val="110000"/>
              </a:lnSpc>
              <a:spcBef>
                <a:spcPts val="0"/>
              </a:spcBef>
              <a:buNone/>
            </a:pPr>
            <a:r>
              <a:rPr lang="en-US" sz="2700" dirty="0" smtClean="0">
                <a:latin typeface="Arial" pitchFamily="34" charset="0"/>
                <a:cs typeface="Arial" pitchFamily="34" charset="0"/>
              </a:rPr>
              <a:t>Cathode (reduction)</a:t>
            </a:r>
          </a:p>
          <a:p>
            <a:pPr lvl="1">
              <a:lnSpc>
                <a:spcPct val="110000"/>
              </a:lnSpc>
              <a:spcBef>
                <a:spcPts val="0"/>
              </a:spcBef>
            </a:pPr>
            <a:r>
              <a:rPr lang="en-US" dirty="0" smtClean="0">
                <a:latin typeface="Arial" pitchFamily="34" charset="0"/>
                <a:cs typeface="Arial" pitchFamily="34" charset="0"/>
              </a:rPr>
              <a:t>At 900</a:t>
            </a:r>
            <a:r>
              <a:rPr lang="en-US" baseline="30000" dirty="0" smtClean="0">
                <a:latin typeface="Arial" pitchFamily="34" charset="0"/>
                <a:cs typeface="Arial" pitchFamily="34" charset="0"/>
              </a:rPr>
              <a:t>o</a:t>
            </a:r>
            <a:r>
              <a:rPr lang="en-US" dirty="0" smtClean="0">
                <a:latin typeface="Arial" pitchFamily="34" charset="0"/>
                <a:cs typeface="Arial" pitchFamily="34" charset="0"/>
              </a:rPr>
              <a:t>C and above…</a:t>
            </a:r>
          </a:p>
          <a:p>
            <a:pPr lvl="1">
              <a:lnSpc>
                <a:spcPct val="110000"/>
              </a:lnSpc>
              <a:spcBef>
                <a:spcPts val="0"/>
              </a:spcBef>
            </a:pPr>
            <a:r>
              <a:rPr lang="en-US" dirty="0" smtClean="0">
                <a:latin typeface="Arial" pitchFamily="34" charset="0"/>
                <a:cs typeface="Arial" pitchFamily="34" charset="0"/>
              </a:rPr>
              <a:t>Al</a:t>
            </a:r>
            <a:r>
              <a:rPr lang="en-US" baseline="-25000" dirty="0" smtClean="0">
                <a:latin typeface="Arial" pitchFamily="34" charset="0"/>
                <a:cs typeface="Arial" pitchFamily="34" charset="0"/>
              </a:rPr>
              <a:t>2</a:t>
            </a:r>
            <a:r>
              <a:rPr lang="en-US" dirty="0" smtClean="0">
                <a:latin typeface="Arial" pitchFamily="34" charset="0"/>
                <a:cs typeface="Arial" pitchFamily="34" charset="0"/>
              </a:rPr>
              <a:t>O</a:t>
            </a:r>
            <a:r>
              <a:rPr lang="en-US" baseline="-25000" dirty="0" smtClean="0">
                <a:latin typeface="Arial" pitchFamily="34" charset="0"/>
                <a:cs typeface="Arial" pitchFamily="34" charset="0"/>
              </a:rPr>
              <a:t>3(s)</a:t>
            </a:r>
            <a:r>
              <a:rPr lang="en-US" dirty="0" smtClean="0">
                <a:latin typeface="Arial" pitchFamily="34" charset="0"/>
                <a:cs typeface="Arial" pitchFamily="34" charset="0"/>
              </a:rPr>
              <a:t> </a:t>
            </a:r>
            <a:r>
              <a:rPr lang="en-US" dirty="0" smtClean="0">
                <a:latin typeface="Arial" pitchFamily="34" charset="0"/>
                <a:cs typeface="Arial" pitchFamily="34" charset="0"/>
                <a:sym typeface="Wingdings" pitchFamily="-111" charset="2"/>
              </a:rPr>
              <a:t> 2Al</a:t>
            </a:r>
            <a:r>
              <a:rPr lang="en-US" baseline="30000" dirty="0" smtClean="0">
                <a:latin typeface="Arial" pitchFamily="34" charset="0"/>
                <a:cs typeface="Arial" pitchFamily="34" charset="0"/>
                <a:sym typeface="Wingdings" pitchFamily="-111" charset="2"/>
              </a:rPr>
              <a:t>3+</a:t>
            </a:r>
            <a:r>
              <a:rPr lang="en-US" baseline="-25000" dirty="0" smtClean="0">
                <a:latin typeface="Arial" pitchFamily="34" charset="0"/>
                <a:cs typeface="Arial" pitchFamily="34" charset="0"/>
                <a:sym typeface="Wingdings" pitchFamily="-111" charset="2"/>
              </a:rPr>
              <a:t>(l)</a:t>
            </a:r>
            <a:r>
              <a:rPr lang="en-US" dirty="0" smtClean="0">
                <a:latin typeface="Arial" pitchFamily="34" charset="0"/>
                <a:cs typeface="Arial" pitchFamily="34" charset="0"/>
                <a:sym typeface="Wingdings" pitchFamily="-111" charset="2"/>
              </a:rPr>
              <a:t> + 3O</a:t>
            </a:r>
            <a:r>
              <a:rPr lang="en-US" baseline="30000" dirty="0" smtClean="0">
                <a:latin typeface="Arial" pitchFamily="34" charset="0"/>
                <a:cs typeface="Arial" pitchFamily="34" charset="0"/>
                <a:sym typeface="Wingdings" pitchFamily="-111" charset="2"/>
              </a:rPr>
              <a:t>2-</a:t>
            </a:r>
            <a:r>
              <a:rPr lang="en-US" baseline="-25000" dirty="0" smtClean="0">
                <a:latin typeface="Arial" pitchFamily="34" charset="0"/>
                <a:cs typeface="Arial" pitchFamily="34" charset="0"/>
                <a:sym typeface="Wingdings" pitchFamily="-111" charset="2"/>
              </a:rPr>
              <a:t>(l)</a:t>
            </a:r>
          </a:p>
          <a:p>
            <a:pPr lvl="1">
              <a:lnSpc>
                <a:spcPct val="110000"/>
              </a:lnSpc>
              <a:spcBef>
                <a:spcPts val="0"/>
              </a:spcBef>
            </a:pPr>
            <a:r>
              <a:rPr lang="en-US" dirty="0" smtClean="0">
                <a:latin typeface="Arial" pitchFamily="34" charset="0"/>
                <a:cs typeface="Arial" pitchFamily="34" charset="0"/>
                <a:sym typeface="Wingdings" pitchFamily="-111" charset="2"/>
              </a:rPr>
              <a:t>Al</a:t>
            </a:r>
            <a:r>
              <a:rPr lang="en-US" baseline="30000" dirty="0" smtClean="0">
                <a:latin typeface="Arial" pitchFamily="34" charset="0"/>
                <a:cs typeface="Arial" pitchFamily="34" charset="0"/>
                <a:sym typeface="Wingdings" pitchFamily="-111" charset="2"/>
              </a:rPr>
              <a:t>3+</a:t>
            </a:r>
            <a:r>
              <a:rPr lang="en-US" baseline="-25000" dirty="0" smtClean="0">
                <a:latin typeface="Arial" pitchFamily="34" charset="0"/>
                <a:cs typeface="Arial" pitchFamily="34" charset="0"/>
                <a:sym typeface="Wingdings" pitchFamily="-111" charset="2"/>
              </a:rPr>
              <a:t>(l)</a:t>
            </a:r>
            <a:r>
              <a:rPr lang="en-US" dirty="0" smtClean="0">
                <a:latin typeface="Arial" pitchFamily="34" charset="0"/>
                <a:cs typeface="Arial" pitchFamily="34" charset="0"/>
                <a:sym typeface="Wingdings" pitchFamily="-111" charset="2"/>
              </a:rPr>
              <a:t> + 3e</a:t>
            </a:r>
            <a:r>
              <a:rPr lang="en-US" baseline="30000" dirty="0" smtClean="0">
                <a:latin typeface="Arial" pitchFamily="34" charset="0"/>
                <a:cs typeface="Arial" pitchFamily="34" charset="0"/>
                <a:sym typeface="Wingdings" pitchFamily="-111" charset="2"/>
              </a:rPr>
              <a:t>-</a:t>
            </a:r>
            <a:r>
              <a:rPr lang="en-US" dirty="0" smtClean="0">
                <a:latin typeface="Arial" pitchFamily="34" charset="0"/>
                <a:cs typeface="Arial" pitchFamily="34" charset="0"/>
                <a:sym typeface="Wingdings" pitchFamily="-111" charset="2"/>
              </a:rPr>
              <a:t>  Al</a:t>
            </a:r>
            <a:r>
              <a:rPr lang="en-US" baseline="-25000" dirty="0" smtClean="0">
                <a:latin typeface="Arial" pitchFamily="34" charset="0"/>
                <a:cs typeface="Arial" pitchFamily="34" charset="0"/>
                <a:sym typeface="Wingdings" pitchFamily="-111" charset="2"/>
              </a:rPr>
              <a:t>(l)</a:t>
            </a:r>
          </a:p>
          <a:p>
            <a:pPr lvl="1">
              <a:lnSpc>
                <a:spcPct val="110000"/>
              </a:lnSpc>
              <a:spcBef>
                <a:spcPts val="0"/>
              </a:spcBef>
            </a:pPr>
            <a:r>
              <a:rPr lang="en-US" dirty="0" smtClean="0">
                <a:latin typeface="Arial" pitchFamily="34" charset="0"/>
                <a:cs typeface="Arial" pitchFamily="34" charset="0"/>
                <a:sym typeface="Wingdings" pitchFamily="-111" charset="2"/>
              </a:rPr>
              <a:t>Liquid </a:t>
            </a:r>
            <a:r>
              <a:rPr lang="en-US" dirty="0" err="1" smtClean="0">
                <a:latin typeface="Arial" pitchFamily="34" charset="0"/>
                <a:cs typeface="Arial" pitchFamily="34" charset="0"/>
                <a:sym typeface="Wingdings" pitchFamily="-111" charset="2"/>
              </a:rPr>
              <a:t>aluminium</a:t>
            </a:r>
            <a:r>
              <a:rPr lang="en-US" dirty="0" smtClean="0">
                <a:latin typeface="Arial" pitchFamily="34" charset="0"/>
                <a:cs typeface="Arial" pitchFamily="34" charset="0"/>
                <a:sym typeface="Wingdings" pitchFamily="-111" charset="2"/>
              </a:rPr>
              <a:t> forms and settles at the bottom of the Hall-</a:t>
            </a:r>
            <a:r>
              <a:rPr lang="en-US" dirty="0" err="1" smtClean="0">
                <a:latin typeface="Arial" pitchFamily="34" charset="0"/>
                <a:cs typeface="Arial" pitchFamily="34" charset="0"/>
                <a:sym typeface="Wingdings" pitchFamily="-111" charset="2"/>
              </a:rPr>
              <a:t>Heroult</a:t>
            </a:r>
            <a:r>
              <a:rPr lang="en-US" dirty="0" smtClean="0">
                <a:latin typeface="Arial" pitchFamily="34" charset="0"/>
                <a:cs typeface="Arial" pitchFamily="34" charset="0"/>
                <a:sym typeface="Wingdings" pitchFamily="-111" charset="2"/>
              </a:rPr>
              <a:t> Cell.</a:t>
            </a:r>
          </a:p>
          <a:p>
            <a:pPr lvl="1">
              <a:lnSpc>
                <a:spcPct val="110000"/>
              </a:lnSpc>
              <a:spcBef>
                <a:spcPts val="0"/>
              </a:spcBef>
              <a:buNone/>
            </a:pPr>
            <a:endParaRPr lang="en-US" dirty="0" smtClean="0">
              <a:latin typeface="Arial" pitchFamily="34" charset="0"/>
              <a:cs typeface="Arial" pitchFamily="34" charset="0"/>
              <a:sym typeface="Wingdings" pitchFamily="-111" charset="2"/>
            </a:endParaRPr>
          </a:p>
          <a:p>
            <a:pPr>
              <a:lnSpc>
                <a:spcPct val="110000"/>
              </a:lnSpc>
              <a:spcBef>
                <a:spcPts val="0"/>
              </a:spcBef>
              <a:buNone/>
            </a:pPr>
            <a:r>
              <a:rPr lang="en-US" sz="2700" dirty="0" smtClean="0">
                <a:latin typeface="Arial" pitchFamily="34" charset="0"/>
                <a:cs typeface="Arial" pitchFamily="34" charset="0"/>
                <a:sym typeface="Wingdings" pitchFamily="-111" charset="2"/>
              </a:rPr>
              <a:t>Anode (oxidation)</a:t>
            </a:r>
          </a:p>
          <a:p>
            <a:pPr lvl="1">
              <a:lnSpc>
                <a:spcPct val="110000"/>
              </a:lnSpc>
              <a:spcBef>
                <a:spcPts val="0"/>
              </a:spcBef>
            </a:pPr>
            <a:r>
              <a:rPr lang="en-US" dirty="0" smtClean="0">
                <a:latin typeface="Arial" pitchFamily="34" charset="0"/>
                <a:cs typeface="Arial" pitchFamily="34" charset="0"/>
                <a:sym typeface="Wingdings" pitchFamily="-111" charset="2"/>
              </a:rPr>
              <a:t>2O</a:t>
            </a:r>
            <a:r>
              <a:rPr lang="en-US" baseline="30000" dirty="0" smtClean="0">
                <a:latin typeface="Arial" pitchFamily="34" charset="0"/>
                <a:cs typeface="Arial" pitchFamily="34" charset="0"/>
                <a:sym typeface="Wingdings" pitchFamily="-111" charset="2"/>
              </a:rPr>
              <a:t>2-</a:t>
            </a:r>
            <a:r>
              <a:rPr lang="en-US" baseline="-25000" dirty="0" smtClean="0">
                <a:latin typeface="Arial" pitchFamily="34" charset="0"/>
                <a:cs typeface="Arial" pitchFamily="34" charset="0"/>
                <a:sym typeface="Wingdings" pitchFamily="-111" charset="2"/>
              </a:rPr>
              <a:t>(l)</a:t>
            </a:r>
            <a:r>
              <a:rPr lang="en-US" dirty="0" smtClean="0">
                <a:latin typeface="Arial" pitchFamily="34" charset="0"/>
                <a:cs typeface="Arial" pitchFamily="34" charset="0"/>
                <a:sym typeface="Wingdings" pitchFamily="-111" charset="2"/>
              </a:rPr>
              <a:t>  O</a:t>
            </a:r>
            <a:r>
              <a:rPr lang="en-US" baseline="-25000" dirty="0" smtClean="0">
                <a:latin typeface="Arial" pitchFamily="34" charset="0"/>
                <a:cs typeface="Arial" pitchFamily="34" charset="0"/>
                <a:sym typeface="Wingdings" pitchFamily="-111" charset="2"/>
              </a:rPr>
              <a:t>2(g)</a:t>
            </a:r>
            <a:r>
              <a:rPr lang="en-US" dirty="0" smtClean="0">
                <a:latin typeface="Arial" pitchFamily="34" charset="0"/>
                <a:cs typeface="Arial" pitchFamily="34" charset="0"/>
                <a:sym typeface="Wingdings" pitchFamily="-111" charset="2"/>
              </a:rPr>
              <a:t> + 4e</a:t>
            </a:r>
            <a:r>
              <a:rPr lang="en-US" baseline="30000" dirty="0" smtClean="0">
                <a:latin typeface="Arial" pitchFamily="34" charset="0"/>
                <a:cs typeface="Arial" pitchFamily="34" charset="0"/>
                <a:sym typeface="Wingdings" pitchFamily="-111" charset="2"/>
              </a:rPr>
              <a:t>-</a:t>
            </a:r>
          </a:p>
          <a:p>
            <a:pPr lvl="1">
              <a:lnSpc>
                <a:spcPct val="110000"/>
              </a:lnSpc>
              <a:spcBef>
                <a:spcPts val="0"/>
              </a:spcBef>
            </a:pPr>
            <a:r>
              <a:rPr lang="en-US" dirty="0" smtClean="0">
                <a:latin typeface="Arial" pitchFamily="34" charset="0"/>
                <a:cs typeface="Arial" pitchFamily="34" charset="0"/>
                <a:sym typeface="Wingdings" pitchFamily="-111" charset="2"/>
              </a:rPr>
              <a:t>Problem: the anode is made up of graphite/carbon and at 900C, the oxygen formed at the anode reacts with the anode.</a:t>
            </a:r>
          </a:p>
          <a:p>
            <a:pPr lvl="2">
              <a:lnSpc>
                <a:spcPct val="110000"/>
              </a:lnSpc>
              <a:spcBef>
                <a:spcPts val="0"/>
              </a:spcBef>
              <a:buNone/>
            </a:pPr>
            <a:r>
              <a:rPr lang="en-US" dirty="0" smtClean="0">
                <a:latin typeface="Arial" pitchFamily="34" charset="0"/>
                <a:cs typeface="Arial" pitchFamily="34" charset="0"/>
                <a:sym typeface="Wingdings" pitchFamily="-111" charset="2"/>
              </a:rPr>
              <a:t>C</a:t>
            </a:r>
            <a:r>
              <a:rPr lang="en-US" baseline="-25000" dirty="0">
                <a:latin typeface="Arial" pitchFamily="34" charset="0"/>
                <a:cs typeface="Arial" pitchFamily="34" charset="0"/>
              </a:rPr>
              <a:t>(s</a:t>
            </a:r>
            <a:r>
              <a:rPr lang="en-US" baseline="-25000" dirty="0" smtClean="0">
                <a:latin typeface="Arial" pitchFamily="34" charset="0"/>
                <a:cs typeface="Arial" pitchFamily="34" charset="0"/>
              </a:rPr>
              <a:t>)</a:t>
            </a:r>
            <a:r>
              <a:rPr lang="en-US" dirty="0" smtClean="0">
                <a:latin typeface="Arial" pitchFamily="34" charset="0"/>
                <a:cs typeface="Arial" pitchFamily="34" charset="0"/>
                <a:sym typeface="Wingdings" pitchFamily="-111" charset="2"/>
              </a:rPr>
              <a:t> + O</a:t>
            </a:r>
            <a:r>
              <a:rPr lang="en-US" baseline="-25000" dirty="0" smtClean="0">
                <a:latin typeface="Arial" pitchFamily="34" charset="0"/>
                <a:cs typeface="Arial" pitchFamily="34" charset="0"/>
                <a:sym typeface="Wingdings" pitchFamily="-111" charset="2"/>
              </a:rPr>
              <a:t>2(g)</a:t>
            </a:r>
            <a:r>
              <a:rPr lang="en-US" dirty="0" smtClean="0">
                <a:latin typeface="Arial" pitchFamily="34" charset="0"/>
                <a:cs typeface="Arial" pitchFamily="34" charset="0"/>
                <a:sym typeface="Wingdings" pitchFamily="-111" charset="2"/>
              </a:rPr>
              <a:t>  CO</a:t>
            </a:r>
            <a:r>
              <a:rPr lang="en-US" baseline="-25000" dirty="0">
                <a:latin typeface="Arial" pitchFamily="34" charset="0"/>
                <a:cs typeface="Arial" pitchFamily="34" charset="0"/>
                <a:sym typeface="Wingdings" pitchFamily="-111" charset="2"/>
              </a:rPr>
              <a:t>2 (g</a:t>
            </a:r>
            <a:r>
              <a:rPr lang="en-US" baseline="-25000" dirty="0" smtClean="0">
                <a:latin typeface="Arial" pitchFamily="34" charset="0"/>
                <a:cs typeface="Arial" pitchFamily="34" charset="0"/>
                <a:sym typeface="Wingdings" pitchFamily="-111" charset="2"/>
              </a:rPr>
              <a:t>)</a:t>
            </a:r>
          </a:p>
          <a:p>
            <a:pPr lvl="1">
              <a:lnSpc>
                <a:spcPct val="110000"/>
              </a:lnSpc>
              <a:spcBef>
                <a:spcPts val="0"/>
              </a:spcBef>
            </a:pPr>
            <a:r>
              <a:rPr lang="en-US" dirty="0" smtClean="0">
                <a:latin typeface="Arial" pitchFamily="34" charset="0"/>
                <a:cs typeface="Arial" pitchFamily="34" charset="0"/>
                <a:sym typeface="Wingdings" pitchFamily="-111" charset="2"/>
              </a:rPr>
              <a:t>Therefore the anodes have to be periodically replaced.</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4000" dirty="0" smtClean="0">
                <a:latin typeface="Arial" pitchFamily="34" charset="0"/>
                <a:cs typeface="Arial" pitchFamily="34" charset="0"/>
              </a:rPr>
              <a:t>Final Stages of Hall-</a:t>
            </a:r>
            <a:r>
              <a:rPr lang="en-AU" sz="4000" dirty="0" err="1" smtClean="0">
                <a:latin typeface="Arial" pitchFamily="34" charset="0"/>
                <a:cs typeface="Arial" pitchFamily="34" charset="0"/>
              </a:rPr>
              <a:t>Heroult</a:t>
            </a:r>
            <a:r>
              <a:rPr lang="en-AU" sz="4000" dirty="0" smtClean="0">
                <a:latin typeface="Arial" pitchFamily="34" charset="0"/>
                <a:cs typeface="Arial" pitchFamily="34" charset="0"/>
              </a:rPr>
              <a:t> Process</a:t>
            </a:r>
            <a:endParaRPr lang="en-AU" sz="4000" dirty="0">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r>
              <a:rPr lang="en-AU" dirty="0" smtClean="0">
                <a:latin typeface="Arial" pitchFamily="34" charset="0"/>
                <a:cs typeface="Arial" pitchFamily="34" charset="0"/>
              </a:rPr>
              <a:t>Molten aluminium is more dense than </a:t>
            </a:r>
            <a:r>
              <a:rPr lang="en-AU" dirty="0" err="1" smtClean="0">
                <a:latin typeface="Arial" pitchFamily="34" charset="0"/>
                <a:cs typeface="Arial" pitchFamily="34" charset="0"/>
              </a:rPr>
              <a:t>cryolite</a:t>
            </a:r>
            <a:r>
              <a:rPr lang="en-AU" dirty="0" smtClean="0">
                <a:latin typeface="Arial" pitchFamily="34" charset="0"/>
                <a:cs typeface="Arial" pitchFamily="34" charset="0"/>
              </a:rPr>
              <a:t> and collects on the cell bottom where it forms the operating cathode.  It is normal to operate a cell with a pool of aluminium 10 cm deep, the metal being siphoned off daily to maintain this level.  </a:t>
            </a:r>
          </a:p>
          <a:p>
            <a:r>
              <a:rPr lang="en-AU" dirty="0" smtClean="0">
                <a:latin typeface="Arial" pitchFamily="34" charset="0"/>
                <a:cs typeface="Arial" pitchFamily="34" charset="0"/>
              </a:rPr>
              <a:t>The metal is generally cast as ingots, which are at least 99 % pure with small amounts of iron and silicon being the main impurities.</a:t>
            </a:r>
          </a:p>
          <a:p>
            <a:r>
              <a:rPr lang="en-AU" dirty="0" smtClean="0">
                <a:latin typeface="Arial" pitchFamily="34" charset="0"/>
                <a:cs typeface="Arial" pitchFamily="34" charset="0"/>
              </a:rPr>
              <a:t>Alternatively, the metal is kept molten in a furnace to which other elements are added to make alloys, prior to cooling.</a:t>
            </a:r>
          </a:p>
          <a:p>
            <a:r>
              <a:rPr lang="en-AU" dirty="0" smtClean="0">
                <a:latin typeface="Arial" pitchFamily="34" charset="0"/>
                <a:cs typeface="Arial" pitchFamily="34" charset="0"/>
              </a:rPr>
              <a:t>Metal of up to 99.999 % purity is produced by further refining.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00200"/>
            <a:ext cx="7543800" cy="4525963"/>
          </a:xfrm>
        </p:spPr>
        <p:txBody>
          <a:bodyPr/>
          <a:lstStyle/>
          <a:p>
            <a:r>
              <a:rPr lang="en-US" dirty="0" smtClean="0"/>
              <a:t>Suggest 3 examples of uses for </a:t>
            </a:r>
            <a:r>
              <a:rPr lang="en-US" dirty="0" err="1" smtClean="0"/>
              <a:t>aluminium</a:t>
            </a:r>
            <a:r>
              <a:rPr lang="en-US" dirty="0" smtClean="0"/>
              <a:t> and which properties of the metal make it suitable.</a:t>
            </a:r>
          </a:p>
          <a:p>
            <a:endParaRPr lang="en-US" dirty="0" smtClean="0"/>
          </a:p>
          <a:p>
            <a:r>
              <a:rPr lang="en-US" dirty="0" smtClean="0"/>
              <a:t>Give 3 reasons why to recycle </a:t>
            </a:r>
            <a:r>
              <a:rPr lang="en-US" dirty="0" err="1" smtClean="0"/>
              <a:t>aluminium</a:t>
            </a:r>
            <a:endParaRPr lang="en-US" dirty="0"/>
          </a:p>
        </p:txBody>
      </p:sp>
      <p:pic>
        <p:nvPicPr>
          <p:cNvPr id="4" name="Picture 1"/>
          <p:cNvPicPr>
            <a:picLocks noChangeAspect="1" noChangeArrowheads="1"/>
          </p:cNvPicPr>
          <p:nvPr/>
        </p:nvPicPr>
        <p:blipFill>
          <a:blip r:embed="rId2"/>
          <a:srcRect/>
          <a:stretch>
            <a:fillRect/>
          </a:stretch>
        </p:blipFill>
        <p:spPr bwMode="auto">
          <a:xfrm>
            <a:off x="152400" y="1676400"/>
            <a:ext cx="876300" cy="981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dirty="0" smtClean="0">
                <a:latin typeface="Arial" pitchFamily="34" charset="0"/>
                <a:cs typeface="Arial" pitchFamily="34" charset="0"/>
              </a:rPr>
              <a:t>Uses of Aluminium</a:t>
            </a:r>
            <a:endParaRPr lang="en-AU" sz="4000" dirty="0">
              <a:latin typeface="Arial" pitchFamily="34" charset="0"/>
              <a:cs typeface="Arial" pitchFamily="34" charset="0"/>
            </a:endParaRPr>
          </a:p>
        </p:txBody>
      </p:sp>
      <p:sp>
        <p:nvSpPr>
          <p:cNvPr id="3" name="Content Placeholder 2"/>
          <p:cNvSpPr>
            <a:spLocks noGrp="1"/>
          </p:cNvSpPr>
          <p:nvPr>
            <p:ph idx="1"/>
          </p:nvPr>
        </p:nvSpPr>
        <p:spPr>
          <a:xfrm>
            <a:off x="628651" y="1712686"/>
            <a:ext cx="4966607" cy="4862285"/>
          </a:xfrm>
        </p:spPr>
        <p:txBody>
          <a:bodyPr>
            <a:normAutofit fontScale="70000" lnSpcReduction="20000"/>
          </a:bodyPr>
          <a:lstStyle/>
          <a:p>
            <a:pPr>
              <a:lnSpc>
                <a:spcPct val="110000"/>
              </a:lnSpc>
              <a:spcBef>
                <a:spcPts val="0"/>
              </a:spcBef>
            </a:pPr>
            <a:r>
              <a:rPr lang="en-AU" dirty="0" smtClean="0">
                <a:latin typeface="Arial" pitchFamily="34" charset="0"/>
                <a:cs typeface="Arial" pitchFamily="34" charset="0"/>
              </a:rPr>
              <a:t>Aluminium is the most widely used metal after iron.  Its properties include:</a:t>
            </a:r>
          </a:p>
          <a:p>
            <a:pPr lvl="1">
              <a:lnSpc>
                <a:spcPct val="110000"/>
              </a:lnSpc>
              <a:spcBef>
                <a:spcPts val="0"/>
              </a:spcBef>
            </a:pPr>
            <a:r>
              <a:rPr lang="en-AU" dirty="0" smtClean="0">
                <a:latin typeface="Arial" pitchFamily="34" charset="0"/>
                <a:cs typeface="Arial" pitchFamily="34" charset="0"/>
              </a:rPr>
              <a:t>low density,</a:t>
            </a:r>
          </a:p>
          <a:p>
            <a:pPr lvl="1">
              <a:lnSpc>
                <a:spcPct val="110000"/>
              </a:lnSpc>
              <a:spcBef>
                <a:spcPts val="0"/>
              </a:spcBef>
            </a:pPr>
            <a:r>
              <a:rPr lang="en-AU" dirty="0" smtClean="0">
                <a:latin typeface="Arial" pitchFamily="34" charset="0"/>
                <a:cs typeface="Arial" pitchFamily="34" charset="0"/>
              </a:rPr>
              <a:t>malleable and easily worked,</a:t>
            </a:r>
          </a:p>
          <a:p>
            <a:pPr lvl="1">
              <a:lnSpc>
                <a:spcPct val="110000"/>
              </a:lnSpc>
              <a:spcBef>
                <a:spcPts val="0"/>
              </a:spcBef>
            </a:pPr>
            <a:r>
              <a:rPr lang="en-AU" dirty="0" smtClean="0">
                <a:latin typeface="Arial" pitchFamily="34" charset="0"/>
                <a:cs typeface="Arial" pitchFamily="34" charset="0"/>
              </a:rPr>
              <a:t>corrosion resistant and</a:t>
            </a:r>
          </a:p>
          <a:p>
            <a:pPr lvl="1">
              <a:lnSpc>
                <a:spcPct val="110000"/>
              </a:lnSpc>
              <a:spcBef>
                <a:spcPts val="0"/>
              </a:spcBef>
            </a:pPr>
            <a:r>
              <a:rPr lang="en-AU" dirty="0" smtClean="0">
                <a:latin typeface="Arial" pitchFamily="34" charset="0"/>
                <a:cs typeface="Arial" pitchFamily="34" charset="0"/>
              </a:rPr>
              <a:t>good conductor of both heat and electricity.</a:t>
            </a:r>
          </a:p>
          <a:p>
            <a:pPr>
              <a:lnSpc>
                <a:spcPct val="110000"/>
              </a:lnSpc>
              <a:spcBef>
                <a:spcPts val="0"/>
              </a:spcBef>
            </a:pPr>
            <a:r>
              <a:rPr lang="en-AU" dirty="0" smtClean="0">
                <a:latin typeface="Arial" pitchFamily="34" charset="0"/>
                <a:cs typeface="Arial" pitchFamily="34" charset="0"/>
              </a:rPr>
              <a:t>With the exception of corrosion resistance, all these properties can be improved or augmented by alloying aluminium with small amounts of other metals. </a:t>
            </a:r>
          </a:p>
          <a:p>
            <a:pPr>
              <a:lnSpc>
                <a:spcPct val="110000"/>
              </a:lnSpc>
              <a:spcBef>
                <a:spcPts val="0"/>
              </a:spcBef>
            </a:pPr>
            <a:r>
              <a:rPr lang="en-AU" dirty="0" smtClean="0">
                <a:latin typeface="Arial" pitchFamily="34" charset="0"/>
                <a:cs typeface="Arial" pitchFamily="34" charset="0"/>
              </a:rPr>
              <a:t>It is therefore not surprising that aluminium has a very wide range of applications.</a:t>
            </a:r>
            <a:endParaRPr lang="en-AU" dirty="0">
              <a:latin typeface="Arial" pitchFamily="34" charset="0"/>
              <a:cs typeface="Arial" pitchFamily="34" charset="0"/>
            </a:endParaRPr>
          </a:p>
        </p:txBody>
      </p:sp>
      <p:pic>
        <p:nvPicPr>
          <p:cNvPr id="223236" name="Picture 4" descr="https://encrypted-tbn3.gstatic.com/images?q=tbn:ANd9GcSsMT09KijQRkDNT8s52sJRyAT9eMuR9TR1fRnvJxxb5r0IMoQ4">
            <a:hlinkClick r:id="rId3"/>
          </p:cNvPr>
          <p:cNvPicPr>
            <a:picLocks noChangeAspect="1" noChangeArrowheads="1"/>
          </p:cNvPicPr>
          <p:nvPr/>
        </p:nvPicPr>
        <p:blipFill>
          <a:blip r:embed="rId4" cstate="print"/>
          <a:srcRect/>
          <a:stretch>
            <a:fillRect/>
          </a:stretch>
        </p:blipFill>
        <p:spPr bwMode="auto">
          <a:xfrm>
            <a:off x="7172835" y="2534556"/>
            <a:ext cx="1840537" cy="2447821"/>
          </a:xfrm>
          <a:prstGeom prst="rect">
            <a:avLst/>
          </a:prstGeom>
          <a:noFill/>
        </p:spPr>
      </p:pic>
      <p:pic>
        <p:nvPicPr>
          <p:cNvPr id="223234" name="Picture 2" descr="https://encrypted-tbn2.gstatic.com/images?q=tbn:ANd9GcSLv-JpI7aVp8FQphjm-xssHbd6goFCIV-6OhQ8B7wj_0GvkWmsRw">
            <a:hlinkClick r:id="rId5"/>
          </p:cNvPr>
          <p:cNvPicPr>
            <a:picLocks noChangeAspect="1" noChangeArrowheads="1"/>
          </p:cNvPicPr>
          <p:nvPr/>
        </p:nvPicPr>
        <p:blipFill>
          <a:blip r:embed="rId6" cstate="print"/>
          <a:srcRect t="19296" b="4967"/>
          <a:stretch>
            <a:fillRect/>
          </a:stretch>
        </p:blipFill>
        <p:spPr bwMode="auto">
          <a:xfrm>
            <a:off x="5561758" y="1393406"/>
            <a:ext cx="1850231" cy="1399506"/>
          </a:xfrm>
          <a:prstGeom prst="rect">
            <a:avLst/>
          </a:prstGeom>
          <a:noFill/>
        </p:spPr>
      </p:pic>
      <p:pic>
        <p:nvPicPr>
          <p:cNvPr id="223238" name="Picture 6" descr="https://encrypted-tbn2.gstatic.com/images?q=tbn:ANd9GcQrTksKh4esTJBrw0UCRd8KEFbKjSVOrEZ2NWWzJ7q8vWER0B47">
            <a:hlinkClick r:id="rId7"/>
          </p:cNvPr>
          <p:cNvPicPr>
            <a:picLocks noChangeAspect="1" noChangeArrowheads="1"/>
          </p:cNvPicPr>
          <p:nvPr/>
        </p:nvPicPr>
        <p:blipFill>
          <a:blip r:embed="rId8" cstate="print"/>
          <a:srcRect l="11364" t="18757" r="14190" b="22307"/>
          <a:stretch>
            <a:fillRect/>
          </a:stretch>
        </p:blipFill>
        <p:spPr bwMode="auto">
          <a:xfrm>
            <a:off x="5573500" y="2902883"/>
            <a:ext cx="1523648" cy="1204661"/>
          </a:xfrm>
          <a:prstGeom prst="rect">
            <a:avLst/>
          </a:prstGeom>
          <a:noFill/>
        </p:spPr>
      </p:pic>
      <p:pic>
        <p:nvPicPr>
          <p:cNvPr id="223240" name="Picture 8" descr="https://encrypted-tbn0.gstatic.com/images?q=tbn:ANd9GcQte_GUJslaVmNKKfYLDwQqJOh84mvmnVvVry5Cf-_jQ3lhOUOQjg">
            <a:hlinkClick r:id="rId9"/>
          </p:cNvPr>
          <p:cNvPicPr>
            <a:picLocks noChangeAspect="1" noChangeArrowheads="1"/>
          </p:cNvPicPr>
          <p:nvPr/>
        </p:nvPicPr>
        <p:blipFill>
          <a:blip r:embed="rId10" cstate="print"/>
          <a:srcRect/>
          <a:stretch>
            <a:fillRect/>
          </a:stretch>
        </p:blipFill>
        <p:spPr bwMode="auto">
          <a:xfrm>
            <a:off x="5561750" y="4183346"/>
            <a:ext cx="1535283" cy="1535283"/>
          </a:xfrm>
          <a:prstGeom prst="rect">
            <a:avLst/>
          </a:prstGeom>
          <a:noFill/>
        </p:spPr>
      </p:pic>
      <p:pic>
        <p:nvPicPr>
          <p:cNvPr id="223242" name="Picture 10" descr="https://encrypted-tbn1.gstatic.com/images?q=tbn:ANd9GcRdgSyq705S7QGLkN5a9imbjIW9P-7h-if9wmZkcFXr4U3DTq4f">
            <a:hlinkClick r:id="rId11"/>
          </p:cNvPr>
          <p:cNvPicPr>
            <a:picLocks noChangeAspect="1" noChangeArrowheads="1"/>
          </p:cNvPicPr>
          <p:nvPr/>
        </p:nvPicPr>
        <p:blipFill>
          <a:blip r:embed="rId12" cstate="print"/>
          <a:srcRect t="11002" b="15328"/>
          <a:stretch>
            <a:fillRect/>
          </a:stretch>
        </p:blipFill>
        <p:spPr bwMode="auto">
          <a:xfrm>
            <a:off x="7161971" y="4978415"/>
            <a:ext cx="1607344" cy="157884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Uses of Aluminium</a:t>
            </a:r>
            <a:endParaRPr lang="en-US" dirty="0"/>
          </a:p>
        </p:txBody>
      </p:sp>
      <p:sp>
        <p:nvSpPr>
          <p:cNvPr id="3" name="Content Placeholder 2"/>
          <p:cNvSpPr>
            <a:spLocks noGrp="1"/>
          </p:cNvSpPr>
          <p:nvPr>
            <p:ph idx="1"/>
          </p:nvPr>
        </p:nvSpPr>
        <p:spPr>
          <a:xfrm>
            <a:off x="457200" y="1219200"/>
            <a:ext cx="8686800" cy="5410200"/>
          </a:xfrm>
        </p:spPr>
        <p:txBody>
          <a:bodyPr>
            <a:noAutofit/>
          </a:bodyPr>
          <a:lstStyle/>
          <a:p>
            <a:pPr>
              <a:buNone/>
            </a:pPr>
            <a:r>
              <a:rPr lang="en-US" sz="2100" dirty="0" smtClean="0"/>
              <a:t>1) Low density and strength make </a:t>
            </a:r>
            <a:r>
              <a:rPr lang="en-US" sz="2100" dirty="0" err="1" smtClean="0"/>
              <a:t>aluminium</a:t>
            </a:r>
            <a:r>
              <a:rPr lang="en-US" sz="2100" dirty="0" smtClean="0"/>
              <a:t> ideal for</a:t>
            </a:r>
            <a:br>
              <a:rPr lang="en-US" sz="2100" dirty="0" smtClean="0"/>
            </a:br>
            <a:r>
              <a:rPr lang="en-US" sz="2100" dirty="0" smtClean="0"/>
              <a:t>construction of aircraft, lightweight vehicles, and ladders.</a:t>
            </a:r>
            <a:br>
              <a:rPr lang="en-US" sz="2100" dirty="0" smtClean="0"/>
            </a:br>
            <a:r>
              <a:rPr lang="en-US" sz="2100" dirty="0" smtClean="0"/>
              <a:t>An alloy of </a:t>
            </a:r>
            <a:r>
              <a:rPr lang="en-US" sz="2100" dirty="0" err="1" smtClean="0"/>
              <a:t>aluminium</a:t>
            </a:r>
            <a:r>
              <a:rPr lang="en-US" sz="2100" dirty="0" smtClean="0"/>
              <a:t> called duralumin is often used</a:t>
            </a:r>
            <a:br>
              <a:rPr lang="en-US" sz="2100" dirty="0" smtClean="0"/>
            </a:br>
            <a:r>
              <a:rPr lang="en-US" sz="2100" dirty="0" smtClean="0"/>
              <a:t>instead of pure </a:t>
            </a:r>
            <a:r>
              <a:rPr lang="en-US" sz="2100" dirty="0" err="1" smtClean="0"/>
              <a:t>aluminium</a:t>
            </a:r>
            <a:r>
              <a:rPr lang="en-US" sz="2100" dirty="0" smtClean="0"/>
              <a:t> because of its improved properties.</a:t>
            </a:r>
          </a:p>
          <a:p>
            <a:pPr>
              <a:buNone/>
            </a:pPr>
            <a:r>
              <a:rPr lang="en-US" sz="2100" dirty="0" smtClean="0"/>
              <a:t>2) Easy shaping and corrosion resistance make </a:t>
            </a:r>
            <a:r>
              <a:rPr lang="en-US" sz="2100" dirty="0" err="1" smtClean="0"/>
              <a:t>aluminium</a:t>
            </a:r>
            <a:r>
              <a:rPr lang="en-US" sz="2100" dirty="0" smtClean="0"/>
              <a:t/>
            </a:r>
            <a:br>
              <a:rPr lang="en-US" sz="2100" dirty="0" smtClean="0"/>
            </a:br>
            <a:r>
              <a:rPr lang="en-US" sz="2100" dirty="0" smtClean="0"/>
              <a:t>a good material for drink cans and roofing materials.</a:t>
            </a:r>
          </a:p>
          <a:p>
            <a:pPr>
              <a:buNone/>
            </a:pPr>
            <a:r>
              <a:rPr lang="en-US" sz="2100" dirty="0" smtClean="0"/>
              <a:t>3) Corrosion resistance and low density leads to its use</a:t>
            </a:r>
            <a:br>
              <a:rPr lang="en-US" sz="2100" dirty="0" smtClean="0"/>
            </a:br>
            <a:r>
              <a:rPr lang="en-US" sz="2100" dirty="0" smtClean="0"/>
              <a:t>for greenhouses and window frames.</a:t>
            </a:r>
          </a:p>
          <a:p>
            <a:pPr>
              <a:buNone/>
            </a:pPr>
            <a:r>
              <a:rPr lang="en-US" sz="2100" dirty="0" smtClean="0"/>
              <a:t>4) Good conduction of heat leads to its use</a:t>
            </a:r>
            <a:br>
              <a:rPr lang="en-US" sz="2100" dirty="0" smtClean="0"/>
            </a:br>
            <a:r>
              <a:rPr lang="en-US" sz="2100" dirty="0" smtClean="0"/>
              <a:t>for boilers, cookers and cookware.</a:t>
            </a:r>
          </a:p>
          <a:p>
            <a:pPr>
              <a:buNone/>
            </a:pPr>
            <a:r>
              <a:rPr lang="en-US" sz="2100" dirty="0" smtClean="0"/>
              <a:t>5) Good conduction of electricity leads to its use</a:t>
            </a:r>
            <a:br>
              <a:rPr lang="en-US" sz="2100" dirty="0" smtClean="0"/>
            </a:br>
            <a:r>
              <a:rPr lang="en-US" sz="2100" dirty="0" smtClean="0"/>
              <a:t>for overhead power cables hung from pylons</a:t>
            </a:r>
            <a:br>
              <a:rPr lang="en-US" sz="2100" dirty="0" smtClean="0"/>
            </a:br>
            <a:r>
              <a:rPr lang="en-US" sz="2100" dirty="0" smtClean="0"/>
              <a:t>(low density gives it an advantage over copper).</a:t>
            </a:r>
          </a:p>
          <a:p>
            <a:pPr>
              <a:buNone/>
            </a:pPr>
            <a:r>
              <a:rPr lang="en-US" sz="2100" dirty="0" smtClean="0"/>
              <a:t>6) High reflectivity makes </a:t>
            </a:r>
            <a:r>
              <a:rPr lang="en-US" sz="2100" dirty="0" err="1" smtClean="0"/>
              <a:t>aluminium</a:t>
            </a:r>
            <a:r>
              <a:rPr lang="en-US" sz="2100" dirty="0" smtClean="0"/>
              <a:t> ideal for</a:t>
            </a:r>
            <a:br>
              <a:rPr lang="en-US" sz="2100" dirty="0" smtClean="0"/>
            </a:br>
            <a:r>
              <a:rPr lang="en-US" sz="2100" dirty="0" smtClean="0"/>
              <a:t>mirrors, reflectors and heat resistant clothing for fire fighting.</a:t>
            </a:r>
          </a:p>
          <a:p>
            <a:pPr>
              <a:buNone/>
            </a:pPr>
            <a:endParaRPr lang="en-US" sz="21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Why recycle aluminium?</a:t>
            </a:r>
            <a:endParaRPr lang="en-US" dirty="0"/>
          </a:p>
        </p:txBody>
      </p:sp>
      <p:sp>
        <p:nvSpPr>
          <p:cNvPr id="3" name="Content Placeholder 2"/>
          <p:cNvSpPr>
            <a:spLocks noGrp="1"/>
          </p:cNvSpPr>
          <p:nvPr>
            <p:ph idx="1"/>
          </p:nvPr>
        </p:nvSpPr>
        <p:spPr/>
        <p:txBody>
          <a:bodyPr>
            <a:normAutofit fontScale="62500" lnSpcReduction="20000"/>
          </a:bodyPr>
          <a:lstStyle/>
          <a:p>
            <a:pPr lvl="0"/>
            <a:r>
              <a:rPr lang="en-GB" sz="4200" dirty="0" smtClean="0"/>
              <a:t>Aluminium ores could run out</a:t>
            </a:r>
            <a:endParaRPr lang="en-US" sz="4200" b="1" dirty="0" smtClean="0"/>
          </a:p>
          <a:p>
            <a:pPr lvl="0"/>
            <a:r>
              <a:rPr lang="en-GB" sz="4200" dirty="0" smtClean="0"/>
              <a:t>Extraction of aluminium uses lots of electricity and so is very costly</a:t>
            </a:r>
            <a:endParaRPr lang="en-US" sz="4200" b="1" dirty="0" smtClean="0"/>
          </a:p>
          <a:p>
            <a:pPr lvl="0"/>
            <a:r>
              <a:rPr lang="en-GB" sz="4200" dirty="0" smtClean="0"/>
              <a:t>Production of the greenhouse gas carbon dioxide during the process</a:t>
            </a:r>
            <a:endParaRPr lang="en-US" sz="4200" b="1" dirty="0" smtClean="0"/>
          </a:p>
          <a:p>
            <a:pPr lvl="0"/>
            <a:r>
              <a:rPr lang="en-GB" sz="4200" dirty="0" smtClean="0"/>
              <a:t>Loss of landscape due to mining, processing &amp; transporting bauxite ore. </a:t>
            </a:r>
          </a:p>
          <a:p>
            <a:pPr lvl="0">
              <a:buNone/>
            </a:pPr>
            <a:r>
              <a:rPr lang="en-GB" sz="4200" smtClean="0"/>
              <a:t>	Loss </a:t>
            </a:r>
            <a:r>
              <a:rPr lang="en-GB" sz="4200" dirty="0" smtClean="0"/>
              <a:t>of landscape for electrolysis plant</a:t>
            </a:r>
            <a:endParaRPr lang="en-US" sz="4200" b="1" dirty="0" smtClean="0"/>
          </a:p>
          <a:p>
            <a:pPr lvl="0"/>
            <a:r>
              <a:rPr lang="en-GB" sz="4200" dirty="0" smtClean="0"/>
              <a:t>Noise pollution</a:t>
            </a:r>
            <a:endParaRPr lang="en-US" sz="4200" b="1" dirty="0" smtClean="0"/>
          </a:p>
          <a:p>
            <a:pPr lvl="0"/>
            <a:r>
              <a:rPr lang="en-GB" sz="4200" dirty="0" smtClean="0"/>
              <a:t>Pollution involved in energy generation</a:t>
            </a:r>
            <a:endParaRPr lang="en-US" sz="4200" b="1" dirty="0" smtClean="0"/>
          </a:p>
          <a:p>
            <a:pPr lvl="0"/>
            <a:r>
              <a:rPr lang="en-GB" sz="4200" dirty="0" smtClean="0"/>
              <a:t>Avoids need to dump old aluminium if it wasn’t recycled.</a:t>
            </a:r>
            <a:endParaRPr lang="en-US" sz="4200" b="1"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Aluminium</a:t>
            </a:r>
            <a:r>
              <a:rPr lang="en-US" dirty="0" smtClean="0"/>
              <a:t>: From Ore to Metal</a:t>
            </a:r>
            <a:endParaRPr lang="en-US" dirty="0"/>
          </a:p>
        </p:txBody>
      </p:sp>
      <p:sp>
        <p:nvSpPr>
          <p:cNvPr id="3" name="Content Placeholder 2"/>
          <p:cNvSpPr>
            <a:spLocks noGrp="1"/>
          </p:cNvSpPr>
          <p:nvPr>
            <p:ph idx="1"/>
          </p:nvPr>
        </p:nvSpPr>
        <p:spPr>
          <a:xfrm>
            <a:off x="457200" y="1219200"/>
            <a:ext cx="8229600" cy="5486400"/>
          </a:xfrm>
        </p:spPr>
        <p:txBody>
          <a:bodyPr>
            <a:normAutofit lnSpcReduction="10000"/>
          </a:bodyPr>
          <a:lstStyle/>
          <a:p>
            <a:pPr>
              <a:buNone/>
            </a:pPr>
            <a:r>
              <a:rPr lang="en-US" dirty="0" smtClean="0"/>
              <a:t>	The steps for obtaining </a:t>
            </a:r>
            <a:r>
              <a:rPr lang="en-US" dirty="0" err="1" smtClean="0"/>
              <a:t>aluminium</a:t>
            </a:r>
            <a:r>
              <a:rPr lang="en-US" dirty="0" smtClean="0"/>
              <a:t> are:</a:t>
            </a:r>
          </a:p>
          <a:p>
            <a:pPr marL="514350" indent="-514350">
              <a:buAutoNum type="arabicPeriod"/>
            </a:pPr>
            <a:r>
              <a:rPr lang="en-US" dirty="0" smtClean="0"/>
              <a:t>Bauxite ore is mined</a:t>
            </a:r>
          </a:p>
          <a:p>
            <a:pPr marL="514350" indent="-514350">
              <a:buNone/>
            </a:pPr>
            <a:r>
              <a:rPr lang="en-US" dirty="0" smtClean="0"/>
              <a:t>2.   Bauxite is processed where it is treated to remove impurities</a:t>
            </a:r>
          </a:p>
          <a:p>
            <a:pPr marL="914400" lvl="1" indent="-514350">
              <a:buNone/>
            </a:pPr>
            <a:r>
              <a:rPr lang="en-US" dirty="0" smtClean="0"/>
              <a:t> – main impurities are iron oxide (</a:t>
            </a:r>
            <a:r>
              <a:rPr lang="en-AU" dirty="0" smtClean="0"/>
              <a:t>Fe</a:t>
            </a:r>
            <a:r>
              <a:rPr lang="en-AU" baseline="-25000" dirty="0" smtClean="0"/>
              <a:t>2</a:t>
            </a:r>
            <a:r>
              <a:rPr lang="en-AU" dirty="0" smtClean="0"/>
              <a:t>O</a:t>
            </a:r>
            <a:r>
              <a:rPr lang="en-AU" baseline="-25000" dirty="0" smtClean="0"/>
              <a:t>3</a:t>
            </a:r>
            <a:r>
              <a:rPr lang="en-US" dirty="0" smtClean="0"/>
              <a:t>) and </a:t>
            </a:r>
          </a:p>
          <a:p>
            <a:pPr marL="914400" lvl="1" indent="-514350">
              <a:buNone/>
            </a:pPr>
            <a:r>
              <a:rPr lang="en-US" dirty="0" smtClean="0"/>
              <a:t>	silicon dioxide (</a:t>
            </a:r>
            <a:r>
              <a:rPr lang="en-AU" dirty="0" smtClean="0"/>
              <a:t>SiO</a:t>
            </a:r>
            <a:r>
              <a:rPr lang="en-AU" baseline="-25000" dirty="0" smtClean="0"/>
              <a:t>2</a:t>
            </a:r>
            <a:r>
              <a:rPr lang="en-US" dirty="0" smtClean="0"/>
              <a:t>)</a:t>
            </a:r>
          </a:p>
          <a:p>
            <a:pPr marL="914400" lvl="1" indent="-514350">
              <a:buNone/>
            </a:pPr>
            <a:r>
              <a:rPr lang="en-US" i="1" dirty="0" smtClean="0">
                <a:solidFill>
                  <a:schemeClr val="accent4">
                    <a:lumMod val="50000"/>
                  </a:schemeClr>
                </a:solidFill>
              </a:rPr>
              <a:t>BAYER PROCESS</a:t>
            </a:r>
          </a:p>
          <a:p>
            <a:pPr marL="514350" indent="-514350">
              <a:buNone/>
            </a:pPr>
            <a:r>
              <a:rPr lang="en-US" dirty="0" smtClean="0"/>
              <a:t>	The result is white </a:t>
            </a:r>
            <a:r>
              <a:rPr lang="en-US" dirty="0" err="1" smtClean="0"/>
              <a:t>aluminium</a:t>
            </a:r>
            <a:r>
              <a:rPr lang="en-US" dirty="0" smtClean="0"/>
              <a:t> oxide or alumina (</a:t>
            </a:r>
            <a:r>
              <a:rPr lang="en-AU" dirty="0" smtClean="0"/>
              <a:t>Al</a:t>
            </a:r>
            <a:r>
              <a:rPr lang="en-AU" baseline="-25000" dirty="0" smtClean="0"/>
              <a:t>2</a:t>
            </a:r>
            <a:r>
              <a:rPr lang="en-AU" dirty="0" smtClean="0"/>
              <a:t>O</a:t>
            </a:r>
            <a:r>
              <a:rPr lang="en-AU" baseline="-25000" dirty="0" smtClean="0"/>
              <a:t>3</a:t>
            </a:r>
            <a:r>
              <a:rPr lang="en-US" dirty="0" smtClean="0"/>
              <a:t>) </a:t>
            </a:r>
          </a:p>
          <a:p>
            <a:pPr marL="514350" indent="-514350">
              <a:buAutoNum type="arabicPeriod" startAt="3"/>
            </a:pPr>
            <a:r>
              <a:rPr lang="en-US" dirty="0" smtClean="0"/>
              <a:t>Further processing by electrolysis in the </a:t>
            </a:r>
          </a:p>
          <a:p>
            <a:pPr marL="514350" indent="-514350">
              <a:buNone/>
            </a:pPr>
            <a:r>
              <a:rPr lang="en-US" sz="2800" i="1" dirty="0" smtClean="0"/>
              <a:t>	</a:t>
            </a:r>
            <a:r>
              <a:rPr lang="en-US" sz="2800" i="1" dirty="0" smtClean="0">
                <a:solidFill>
                  <a:schemeClr val="accent4">
                    <a:lumMod val="50000"/>
                  </a:schemeClr>
                </a:solidFill>
              </a:rPr>
              <a:t>HALL-HEROULT CELL</a:t>
            </a:r>
          </a:p>
          <a:p>
            <a:pPr marL="914400" lvl="1" indent="-514350">
              <a:buNone/>
            </a:pPr>
            <a:endParaRPr lang="en-US" i="1" dirty="0" smtClean="0"/>
          </a:p>
        </p:txBody>
      </p:sp>
      <p:pic>
        <p:nvPicPr>
          <p:cNvPr id="91137" name="Picture 1"/>
          <p:cNvPicPr>
            <a:picLocks noChangeAspect="1" noChangeArrowheads="1"/>
          </p:cNvPicPr>
          <p:nvPr/>
        </p:nvPicPr>
        <p:blipFill>
          <a:blip r:embed="rId2"/>
          <a:srcRect/>
          <a:stretch>
            <a:fillRect/>
          </a:stretch>
        </p:blipFill>
        <p:spPr bwMode="auto">
          <a:xfrm>
            <a:off x="152400" y="228600"/>
            <a:ext cx="876300" cy="98107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Full process</a:t>
            </a:r>
          </a:p>
          <a:p>
            <a:pPr>
              <a:buNone/>
            </a:pPr>
            <a:r>
              <a:rPr lang="en-US" dirty="0" smtClean="0">
                <a:hlinkClick r:id="rId2"/>
              </a:rPr>
              <a:t>https://www.youtube.com/watch?v=WaSwimvCGA8</a:t>
            </a:r>
            <a:endParaRPr lang="en-US" dirty="0" smtClean="0"/>
          </a:p>
          <a:p>
            <a:pPr>
              <a:buNone/>
            </a:pPr>
            <a:endParaRPr lang="en-US" dirty="0" smtClean="0"/>
          </a:p>
          <a:p>
            <a:pPr>
              <a:buNone/>
            </a:pPr>
            <a:r>
              <a:rPr lang="en-US" dirty="0" smtClean="0"/>
              <a:t>Ant hill castings</a:t>
            </a:r>
          </a:p>
          <a:p>
            <a:pPr>
              <a:buNone/>
            </a:pPr>
            <a:r>
              <a:rPr lang="en-US" dirty="0" smtClean="0">
                <a:hlinkClick r:id="rId3"/>
              </a:rPr>
              <a:t>https://www.youtube.com/watch?v=EWVx9K7KwBA</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0892"/>
            <a:ext cx="7886700" cy="1797508"/>
          </a:xfrm>
        </p:spPr>
        <p:txBody>
          <a:bodyPr>
            <a:noAutofit/>
          </a:bodyPr>
          <a:lstStyle/>
          <a:p>
            <a:pPr algn="ctr"/>
            <a:r>
              <a:rPr lang="en-US" sz="3000" dirty="0" smtClean="0">
                <a:latin typeface="Arial" pitchFamily="34" charset="0"/>
                <a:cs typeface="Arial" pitchFamily="34" charset="0"/>
              </a:rPr>
              <a:t>Key Idea 7: Precipitation reactions are when an insoluble compound (solid) is formed from two solutions mixing.  These are sometimes used in metal extractions.</a:t>
            </a:r>
            <a:endParaRPr lang="en-AU" sz="3000" dirty="0">
              <a:latin typeface="Arial" pitchFamily="34" charset="0"/>
              <a:cs typeface="Arial" pitchFamily="34" charset="0"/>
            </a:endParaRPr>
          </a:p>
        </p:txBody>
      </p:sp>
      <p:sp>
        <p:nvSpPr>
          <p:cNvPr id="3" name="Content Placeholder 2"/>
          <p:cNvSpPr>
            <a:spLocks noGrp="1"/>
          </p:cNvSpPr>
          <p:nvPr>
            <p:ph idx="1"/>
          </p:nvPr>
        </p:nvSpPr>
        <p:spPr>
          <a:xfrm>
            <a:off x="1447800" y="2667000"/>
            <a:ext cx="2876550" cy="3733363"/>
          </a:xfrm>
        </p:spPr>
        <p:txBody>
          <a:bodyPr>
            <a:normAutofit/>
          </a:bodyPr>
          <a:lstStyle/>
          <a:p>
            <a:pPr>
              <a:buNone/>
            </a:pPr>
            <a:r>
              <a:rPr lang="en-US" sz="2500" dirty="0" smtClean="0">
                <a:latin typeface="Arial" pitchFamily="34" charset="0"/>
                <a:cs typeface="Arial" pitchFamily="34" charset="0"/>
              </a:rPr>
              <a:t>	Observe some precipitation reactions and write fully balanced equations for the reactions that occur</a:t>
            </a:r>
            <a:r>
              <a:rPr lang="en-US" dirty="0" smtClean="0">
                <a:latin typeface="Arial" pitchFamily="34" charset="0"/>
                <a:cs typeface="Arial" pitchFamily="34" charset="0"/>
              </a:rPr>
              <a:t>.</a:t>
            </a:r>
            <a:endParaRPr lang="en-AU" dirty="0">
              <a:latin typeface="Arial" pitchFamily="34" charset="0"/>
              <a:cs typeface="Arial" pitchFamily="34" charset="0"/>
            </a:endParaRPr>
          </a:p>
        </p:txBody>
      </p:sp>
      <p:pic>
        <p:nvPicPr>
          <p:cNvPr id="4" name="Picture 3" descr="Precipitate.jpg"/>
          <p:cNvPicPr>
            <a:picLocks noChangeAspect="1" noChangeArrowheads="1"/>
          </p:cNvPicPr>
          <p:nvPr/>
        </p:nvPicPr>
        <p:blipFill>
          <a:blip r:embed="rId3" cstate="print"/>
          <a:srcRect/>
          <a:stretch>
            <a:fillRect/>
          </a:stretch>
        </p:blipFill>
        <p:spPr bwMode="auto">
          <a:xfrm>
            <a:off x="6629400" y="2895600"/>
            <a:ext cx="1748517" cy="3039307"/>
          </a:xfrm>
          <a:prstGeom prst="rect">
            <a:avLst/>
          </a:prstGeom>
          <a:noFill/>
        </p:spPr>
      </p:pic>
      <p:pic>
        <p:nvPicPr>
          <p:cNvPr id="5" name="Picture 1" descr="Barium sulfate precipitating"/>
          <p:cNvPicPr>
            <a:picLocks noChangeAspect="1" noChangeArrowheads="1"/>
          </p:cNvPicPr>
          <p:nvPr/>
        </p:nvPicPr>
        <p:blipFill>
          <a:blip r:embed="rId4" cstate="print"/>
          <a:srcRect l="7379" r="11135"/>
          <a:stretch>
            <a:fillRect/>
          </a:stretch>
        </p:blipFill>
        <p:spPr bwMode="auto">
          <a:xfrm>
            <a:off x="4572000" y="2895600"/>
            <a:ext cx="1752600" cy="298994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Precipitation reactions</a:t>
            </a:r>
            <a:endParaRPr lang="en-AU" dirty="0"/>
          </a:p>
        </p:txBody>
      </p:sp>
      <p:sp>
        <p:nvSpPr>
          <p:cNvPr id="3" name="Content Placeholder 2"/>
          <p:cNvSpPr>
            <a:spLocks noGrp="1"/>
          </p:cNvSpPr>
          <p:nvPr>
            <p:ph idx="1"/>
          </p:nvPr>
        </p:nvSpPr>
        <p:spPr>
          <a:xfrm>
            <a:off x="457200" y="1600200"/>
            <a:ext cx="5638800" cy="4525963"/>
          </a:xfrm>
        </p:spPr>
        <p:txBody>
          <a:bodyPr/>
          <a:lstStyle/>
          <a:p>
            <a:pPr marL="0" indent="0">
              <a:buNone/>
            </a:pPr>
            <a:r>
              <a:rPr lang="en-AU" b="1" dirty="0"/>
              <a:t>Precipitation reactions</a:t>
            </a:r>
            <a:r>
              <a:rPr lang="en-AU" dirty="0"/>
              <a:t> occur when </a:t>
            </a:r>
            <a:r>
              <a:rPr lang="en-AU" dirty="0" err="1"/>
              <a:t>cations</a:t>
            </a:r>
            <a:r>
              <a:rPr lang="en-AU" dirty="0"/>
              <a:t> and anions in aqueous solution combine to form an insoluble ionic solid called a </a:t>
            </a:r>
            <a:r>
              <a:rPr lang="en-AU" b="1" dirty="0"/>
              <a:t>precipitate</a:t>
            </a:r>
            <a:r>
              <a:rPr lang="en-AU" dirty="0"/>
              <a:t>. Whether or not such a </a:t>
            </a:r>
            <a:r>
              <a:rPr lang="en-AU" b="1" dirty="0"/>
              <a:t>reaction</a:t>
            </a:r>
            <a:r>
              <a:rPr lang="en-AU" dirty="0"/>
              <a:t> occurs can be determined by using the solubility </a:t>
            </a:r>
            <a:r>
              <a:rPr lang="en-AU" dirty="0" smtClean="0"/>
              <a:t>table </a:t>
            </a:r>
            <a:r>
              <a:rPr lang="en-AU" dirty="0"/>
              <a:t>for common ionic solids.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362200"/>
            <a:ext cx="3162300" cy="2695575"/>
          </a:xfrm>
          <a:prstGeom prst="rect">
            <a:avLst/>
          </a:prstGeom>
        </p:spPr>
      </p:pic>
      <p:pic>
        <p:nvPicPr>
          <p:cNvPr id="5" name="Picture 1"/>
          <p:cNvPicPr>
            <a:picLocks noChangeAspect="1" noChangeArrowheads="1"/>
          </p:cNvPicPr>
          <p:nvPr/>
        </p:nvPicPr>
        <p:blipFill>
          <a:blip r:embed="rId3"/>
          <a:srcRect/>
          <a:stretch>
            <a:fillRect/>
          </a:stretch>
        </p:blipFill>
        <p:spPr bwMode="auto">
          <a:xfrm>
            <a:off x="609600" y="355600"/>
            <a:ext cx="876300" cy="981075"/>
          </a:xfrm>
          <a:prstGeom prst="rect">
            <a:avLst/>
          </a:prstGeom>
          <a:noFill/>
          <a:ln w="9525">
            <a:noFill/>
            <a:miter lim="800000"/>
            <a:headEnd/>
            <a:tailEnd/>
          </a:ln>
          <a:effectLst/>
        </p:spPr>
      </p:pic>
    </p:spTree>
    <p:extLst>
      <p:ext uri="{BB962C8B-B14F-4D97-AF65-F5344CB8AC3E}">
        <p14:creationId xmlns:p14="http://schemas.microsoft.com/office/powerpoint/2010/main" val="1896877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lstStyle/>
          <a:p>
            <a:r>
              <a:rPr lang="en-AU" dirty="0" smtClean="0"/>
              <a:t>Precipitation reactions</a:t>
            </a:r>
            <a:endParaRPr lang="en-AU" dirty="0"/>
          </a:p>
        </p:txBody>
      </p:sp>
      <p:sp>
        <p:nvSpPr>
          <p:cNvPr id="3" name="Content Placeholder 2"/>
          <p:cNvSpPr>
            <a:spLocks noGrp="1"/>
          </p:cNvSpPr>
          <p:nvPr>
            <p:ph idx="1"/>
          </p:nvPr>
        </p:nvSpPr>
        <p:spPr>
          <a:xfrm>
            <a:off x="304800" y="1143000"/>
            <a:ext cx="5791200" cy="5715000"/>
          </a:xfrm>
        </p:spPr>
        <p:txBody>
          <a:bodyPr>
            <a:normAutofit lnSpcReduction="10000"/>
          </a:bodyPr>
          <a:lstStyle/>
          <a:p>
            <a:pPr marL="0" indent="0">
              <a:buNone/>
            </a:pPr>
            <a:r>
              <a:rPr lang="en-US" dirty="0"/>
              <a:t>The solids produced in precipitate reactions are crystalline solids, and can be suspended throughout the liquid or fall to the bottom of the solution. </a:t>
            </a:r>
            <a:endParaRPr lang="en-US" dirty="0" smtClean="0"/>
          </a:p>
          <a:p>
            <a:pPr marL="0" indent="0">
              <a:buNone/>
            </a:pPr>
            <a:r>
              <a:rPr lang="en-US" dirty="0" smtClean="0"/>
              <a:t>The </a:t>
            </a:r>
            <a:r>
              <a:rPr lang="en-US" dirty="0"/>
              <a:t>remaining fluid is called supernatant liquid. The two components of the mixture (precipitate and </a:t>
            </a:r>
            <a:r>
              <a:rPr lang="en-US" dirty="0" err="1"/>
              <a:t>supernate</a:t>
            </a:r>
            <a:r>
              <a:rPr lang="en-US" dirty="0"/>
              <a:t>) can be separated by various methods, such as filtration, centrifuging, or decanting.</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667000"/>
            <a:ext cx="3162300" cy="2695575"/>
          </a:xfrm>
          <a:prstGeom prst="rect">
            <a:avLst/>
          </a:prstGeom>
        </p:spPr>
      </p:pic>
    </p:spTree>
    <p:extLst>
      <p:ext uri="{BB962C8B-B14F-4D97-AF65-F5344CB8AC3E}">
        <p14:creationId xmlns:p14="http://schemas.microsoft.com/office/powerpoint/2010/main" val="2718124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Double displacement reactions</a:t>
            </a:r>
            <a:endParaRPr lang="en-AU" dirty="0"/>
          </a:p>
        </p:txBody>
      </p:sp>
      <p:sp>
        <p:nvSpPr>
          <p:cNvPr id="3" name="Content Placeholder 2"/>
          <p:cNvSpPr>
            <a:spLocks noGrp="1"/>
          </p:cNvSpPr>
          <p:nvPr>
            <p:ph idx="1"/>
          </p:nvPr>
        </p:nvSpPr>
        <p:spPr>
          <a:xfrm>
            <a:off x="457200" y="1219200"/>
            <a:ext cx="8229600" cy="5257800"/>
          </a:xfrm>
        </p:spPr>
        <p:txBody>
          <a:bodyPr>
            <a:normAutofit fontScale="62500" lnSpcReduction="20000"/>
          </a:bodyPr>
          <a:lstStyle/>
          <a:p>
            <a:pPr marL="0" indent="0">
              <a:buNone/>
            </a:pPr>
            <a:r>
              <a:rPr lang="en-US" dirty="0"/>
              <a:t>	</a:t>
            </a:r>
            <a:r>
              <a:rPr lang="en-US" sz="4800" dirty="0" smtClean="0"/>
              <a:t>A</a:t>
            </a:r>
            <a:r>
              <a:rPr lang="en-US" sz="4800" dirty="0" smtClean="0">
                <a:solidFill>
                  <a:srgbClr val="FF0000"/>
                </a:solidFill>
              </a:rPr>
              <a:t>B</a:t>
            </a:r>
            <a:r>
              <a:rPr lang="en-US" sz="4800" baseline="-25000" dirty="0">
                <a:latin typeface="Arial" pitchFamily="34" charset="0"/>
                <a:cs typeface="Arial" pitchFamily="34" charset="0"/>
              </a:rPr>
              <a:t>(</a:t>
            </a:r>
            <a:r>
              <a:rPr lang="en-US" sz="4800" baseline="-25000" dirty="0" err="1">
                <a:latin typeface="Arial" pitchFamily="34" charset="0"/>
                <a:cs typeface="Arial" pitchFamily="34" charset="0"/>
              </a:rPr>
              <a:t>aq</a:t>
            </a:r>
            <a:r>
              <a:rPr lang="en-US" sz="4800" baseline="-25000" dirty="0">
                <a:latin typeface="Arial" pitchFamily="34" charset="0"/>
                <a:cs typeface="Arial" pitchFamily="34" charset="0"/>
              </a:rPr>
              <a:t>)</a:t>
            </a:r>
            <a:r>
              <a:rPr lang="en-US" sz="4800" dirty="0" smtClean="0"/>
              <a:t>+ </a:t>
            </a:r>
            <a:r>
              <a:rPr lang="en-US" sz="4800" dirty="0" smtClean="0">
                <a:solidFill>
                  <a:srgbClr val="00B050"/>
                </a:solidFill>
              </a:rPr>
              <a:t>C</a:t>
            </a:r>
            <a:r>
              <a:rPr lang="en-US" sz="4800" dirty="0" smtClean="0">
                <a:solidFill>
                  <a:srgbClr val="00B0F0"/>
                </a:solidFill>
              </a:rPr>
              <a:t>D</a:t>
            </a:r>
            <a:r>
              <a:rPr lang="en-US" sz="4800" baseline="-25000" dirty="0">
                <a:latin typeface="Arial" pitchFamily="34" charset="0"/>
                <a:cs typeface="Arial" pitchFamily="34" charset="0"/>
              </a:rPr>
              <a:t>(</a:t>
            </a:r>
            <a:r>
              <a:rPr lang="en-US" sz="4800" baseline="-25000" dirty="0" err="1">
                <a:latin typeface="Arial" pitchFamily="34" charset="0"/>
                <a:cs typeface="Arial" pitchFamily="34" charset="0"/>
              </a:rPr>
              <a:t>aq</a:t>
            </a:r>
            <a:r>
              <a:rPr lang="en-US" sz="4800" baseline="-25000" dirty="0">
                <a:latin typeface="Arial" pitchFamily="34" charset="0"/>
                <a:cs typeface="Arial" pitchFamily="34" charset="0"/>
              </a:rPr>
              <a:t>)</a:t>
            </a:r>
            <a:r>
              <a:rPr lang="en-US" sz="4800" dirty="0" smtClean="0"/>
              <a:t>→ A</a:t>
            </a:r>
            <a:r>
              <a:rPr lang="en-US" sz="4800" dirty="0" smtClean="0">
                <a:solidFill>
                  <a:srgbClr val="00B0F0"/>
                </a:solidFill>
              </a:rPr>
              <a:t>D</a:t>
            </a:r>
            <a:r>
              <a:rPr lang="en-US" sz="4800" baseline="-25000" dirty="0">
                <a:latin typeface="Arial" pitchFamily="34" charset="0"/>
                <a:cs typeface="Arial" pitchFamily="34" charset="0"/>
              </a:rPr>
              <a:t>(</a:t>
            </a:r>
            <a:r>
              <a:rPr lang="en-US" sz="4800" baseline="-25000" dirty="0" err="1">
                <a:latin typeface="Arial" pitchFamily="34" charset="0"/>
                <a:cs typeface="Arial" pitchFamily="34" charset="0"/>
              </a:rPr>
              <a:t>aq</a:t>
            </a:r>
            <a:r>
              <a:rPr lang="en-US" sz="4800" baseline="-25000" dirty="0">
                <a:latin typeface="Arial" pitchFamily="34" charset="0"/>
                <a:cs typeface="Arial" pitchFamily="34" charset="0"/>
              </a:rPr>
              <a:t>)</a:t>
            </a:r>
            <a:r>
              <a:rPr lang="en-US" sz="4800" dirty="0" smtClean="0"/>
              <a:t>+ </a:t>
            </a:r>
            <a:r>
              <a:rPr lang="en-US" sz="4800" dirty="0" smtClean="0">
                <a:solidFill>
                  <a:srgbClr val="00B050"/>
                </a:solidFill>
              </a:rPr>
              <a:t>C</a:t>
            </a:r>
            <a:r>
              <a:rPr lang="en-US" sz="4800" dirty="0" smtClean="0">
                <a:solidFill>
                  <a:srgbClr val="FF0000"/>
                </a:solidFill>
              </a:rPr>
              <a:t>B</a:t>
            </a:r>
            <a:r>
              <a:rPr lang="en-US" sz="4800" baseline="-25000" dirty="0" smtClean="0">
                <a:latin typeface="Arial" pitchFamily="34" charset="0"/>
                <a:cs typeface="Arial" pitchFamily="34" charset="0"/>
              </a:rPr>
              <a:t>(s)</a:t>
            </a:r>
          </a:p>
          <a:p>
            <a:pPr marL="0" indent="0">
              <a:buNone/>
            </a:pPr>
            <a:endParaRPr lang="en-US" sz="4000" baseline="-25000" dirty="0" smtClean="0">
              <a:latin typeface="Arial" pitchFamily="34" charset="0"/>
              <a:cs typeface="Arial" pitchFamily="34" charset="0"/>
            </a:endParaRPr>
          </a:p>
          <a:p>
            <a:pPr marL="0" indent="0">
              <a:buNone/>
            </a:pPr>
            <a:r>
              <a:rPr lang="en-US" sz="4000" dirty="0" smtClean="0"/>
              <a:t>AB and CD are usually aqueous ionic compounds consisting of aqueous ions (A</a:t>
            </a:r>
            <a:r>
              <a:rPr lang="en-US" sz="4000" baseline="30000" dirty="0" smtClean="0"/>
              <a:t>+</a:t>
            </a:r>
            <a:r>
              <a:rPr lang="en-US" sz="4000" dirty="0" smtClean="0"/>
              <a:t> and B</a:t>
            </a:r>
            <a:r>
              <a:rPr lang="en-US" sz="4000" baseline="30000" dirty="0" smtClean="0"/>
              <a:t>-</a:t>
            </a:r>
            <a:r>
              <a:rPr lang="en-US" sz="4000" dirty="0" smtClean="0"/>
              <a:t>, C</a:t>
            </a:r>
            <a:r>
              <a:rPr lang="en-US" sz="4000" baseline="30000" dirty="0" smtClean="0"/>
              <a:t>+</a:t>
            </a:r>
            <a:r>
              <a:rPr lang="en-US" sz="4000" dirty="0" smtClean="0"/>
              <a:t> and D</a:t>
            </a:r>
            <a:r>
              <a:rPr lang="en-US" sz="4000" baseline="30000" dirty="0" smtClean="0"/>
              <a:t>-</a:t>
            </a:r>
            <a:r>
              <a:rPr lang="en-US" sz="4000" dirty="0" smtClean="0"/>
              <a:t>).  </a:t>
            </a:r>
          </a:p>
          <a:p>
            <a:pPr marL="0" indent="0">
              <a:buNone/>
            </a:pPr>
            <a:r>
              <a:rPr lang="en-US" sz="4000" dirty="0" smtClean="0"/>
              <a:t>When a double displacement reaction occurs, the </a:t>
            </a:r>
            <a:r>
              <a:rPr lang="en-US" sz="4000" dirty="0" err="1" smtClean="0"/>
              <a:t>cations</a:t>
            </a:r>
            <a:r>
              <a:rPr lang="en-US" sz="4000" dirty="0" smtClean="0"/>
              <a:t> and anions switch partners, resulting in the formation of two new ionic compounds AD and CB, one of which is in the solid state.  This solid product is an insoluble ionic compound called a precipitate.  To determine whether a product ionic compound will be soluble or insoluble, consult a </a:t>
            </a:r>
            <a:r>
              <a:rPr lang="en-US" sz="4000" i="1" dirty="0" smtClean="0"/>
              <a:t>Solubility table .</a:t>
            </a:r>
          </a:p>
          <a:p>
            <a:pPr marL="0" indent="0">
              <a:buNone/>
            </a:pPr>
            <a:r>
              <a:rPr lang="en-US" sz="4000" dirty="0" smtClean="0"/>
              <a:t>If both of the predicted products are soluble, a precipitation reaction will not occur.</a:t>
            </a:r>
            <a:endParaRPr lang="en-US" sz="4000" baseline="-25000" dirty="0" smtClean="0">
              <a:latin typeface="Arial" pitchFamily="34" charset="0"/>
              <a:cs typeface="Arial" pitchFamily="34" charset="0"/>
            </a:endParaRPr>
          </a:p>
          <a:p>
            <a:pPr marL="0" indent="0">
              <a:buNone/>
            </a:pPr>
            <a:endParaRPr lang="en-US" sz="4800" dirty="0"/>
          </a:p>
          <a:p>
            <a:pPr marL="0" indent="0">
              <a:buNone/>
            </a:pPr>
            <a:r>
              <a:rPr lang="en-US" sz="4800" dirty="0" smtClean="0"/>
              <a:t>Example: 2</a:t>
            </a:r>
            <a:r>
              <a:rPr lang="en-US" sz="4800" i="1" dirty="0" smtClean="0"/>
              <a:t>NaOH</a:t>
            </a:r>
            <a:r>
              <a:rPr lang="en-US" sz="4800" baseline="-25000" dirty="0" smtClean="0"/>
              <a:t>(</a:t>
            </a:r>
            <a:r>
              <a:rPr lang="en-US" sz="4800" i="1" baseline="-25000" dirty="0" err="1" smtClean="0"/>
              <a:t>aq</a:t>
            </a:r>
            <a:r>
              <a:rPr lang="en-US" sz="4800" baseline="-25000" dirty="0" smtClean="0"/>
              <a:t>) </a:t>
            </a:r>
            <a:r>
              <a:rPr lang="en-US" sz="4800" dirty="0" smtClean="0"/>
              <a:t>+ </a:t>
            </a:r>
            <a:r>
              <a:rPr lang="en-US" sz="4800" i="1" dirty="0" smtClean="0"/>
              <a:t>MgCl</a:t>
            </a:r>
            <a:r>
              <a:rPr lang="en-US" sz="4800" baseline="-25000" dirty="0" smtClean="0"/>
              <a:t>2(</a:t>
            </a:r>
            <a:r>
              <a:rPr lang="en-US" sz="4800" i="1" baseline="-25000" dirty="0" err="1" smtClean="0"/>
              <a:t>aq</a:t>
            </a:r>
            <a:r>
              <a:rPr lang="en-US" sz="4800" i="1" baseline="-25000" dirty="0" smtClean="0"/>
              <a:t>)</a:t>
            </a:r>
            <a:r>
              <a:rPr lang="en-US" sz="4800" dirty="0" smtClean="0"/>
              <a:t> →</a:t>
            </a:r>
            <a:endParaRPr lang="en-AU" sz="4800" dirty="0" smtClean="0"/>
          </a:p>
          <a:p>
            <a:pPr marL="0" indent="0">
              <a:buNone/>
            </a:pPr>
            <a:endParaRPr lang="en-AU" dirty="0"/>
          </a:p>
          <a:p>
            <a:endParaRPr lang="en-AU" dirty="0"/>
          </a:p>
        </p:txBody>
      </p:sp>
    </p:spTree>
    <p:extLst>
      <p:ext uri="{BB962C8B-B14F-4D97-AF65-F5344CB8AC3E}">
        <p14:creationId xmlns:p14="http://schemas.microsoft.com/office/powerpoint/2010/main" val="8853991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Double displacement reactions</a:t>
            </a:r>
            <a:endParaRPr lang="en-AU" dirty="0"/>
          </a:p>
        </p:txBody>
      </p:sp>
      <p:sp>
        <p:nvSpPr>
          <p:cNvPr id="3" name="Content Placeholder 2"/>
          <p:cNvSpPr>
            <a:spLocks noGrp="1"/>
          </p:cNvSpPr>
          <p:nvPr>
            <p:ph idx="1"/>
          </p:nvPr>
        </p:nvSpPr>
        <p:spPr>
          <a:xfrm>
            <a:off x="76200" y="1219200"/>
            <a:ext cx="8915400" cy="4906963"/>
          </a:xfrm>
        </p:spPr>
        <p:txBody>
          <a:bodyPr/>
          <a:lstStyle/>
          <a:p>
            <a:pPr marL="0" indent="0">
              <a:buNone/>
            </a:pPr>
            <a:r>
              <a:rPr lang="en-US" dirty="0"/>
              <a:t>	</a:t>
            </a:r>
            <a:r>
              <a:rPr lang="en-US" dirty="0" smtClean="0"/>
              <a:t>	</a:t>
            </a:r>
            <a:r>
              <a:rPr lang="en-US" sz="4000" dirty="0" smtClean="0"/>
              <a:t>A</a:t>
            </a:r>
            <a:r>
              <a:rPr lang="en-US" sz="4000" dirty="0" smtClean="0">
                <a:solidFill>
                  <a:srgbClr val="FF0000"/>
                </a:solidFill>
              </a:rPr>
              <a:t>B</a:t>
            </a:r>
            <a:r>
              <a:rPr lang="en-US" sz="4000" baseline="-25000" dirty="0" smtClean="0">
                <a:latin typeface="Arial" pitchFamily="34" charset="0"/>
                <a:cs typeface="Arial" pitchFamily="34" charset="0"/>
              </a:rPr>
              <a:t>(</a:t>
            </a:r>
            <a:r>
              <a:rPr lang="en-US" sz="4000" baseline="-25000" dirty="0" err="1" smtClean="0">
                <a:latin typeface="Arial" pitchFamily="34" charset="0"/>
                <a:cs typeface="Arial" pitchFamily="34" charset="0"/>
              </a:rPr>
              <a:t>aq</a:t>
            </a:r>
            <a:r>
              <a:rPr lang="en-US" sz="4000" baseline="-25000" dirty="0">
                <a:latin typeface="Arial" pitchFamily="34" charset="0"/>
                <a:cs typeface="Arial" pitchFamily="34" charset="0"/>
              </a:rPr>
              <a:t>)</a:t>
            </a:r>
            <a:r>
              <a:rPr lang="en-US" sz="4000" dirty="0" smtClean="0"/>
              <a:t>+ </a:t>
            </a:r>
            <a:r>
              <a:rPr lang="en-US" sz="4000" dirty="0" smtClean="0">
                <a:solidFill>
                  <a:srgbClr val="00B050"/>
                </a:solidFill>
              </a:rPr>
              <a:t>C</a:t>
            </a:r>
            <a:r>
              <a:rPr lang="en-US" sz="4000" dirty="0" smtClean="0">
                <a:solidFill>
                  <a:srgbClr val="00B0F0"/>
                </a:solidFill>
              </a:rPr>
              <a:t>D</a:t>
            </a:r>
            <a:r>
              <a:rPr lang="en-US" sz="4000" baseline="-25000" dirty="0">
                <a:latin typeface="Arial" pitchFamily="34" charset="0"/>
                <a:cs typeface="Arial" pitchFamily="34" charset="0"/>
              </a:rPr>
              <a:t>(</a:t>
            </a:r>
            <a:r>
              <a:rPr lang="en-US" sz="4000" baseline="-25000" dirty="0" err="1">
                <a:latin typeface="Arial" pitchFamily="34" charset="0"/>
                <a:cs typeface="Arial" pitchFamily="34" charset="0"/>
              </a:rPr>
              <a:t>aq</a:t>
            </a:r>
            <a:r>
              <a:rPr lang="en-US" sz="4000" baseline="-25000" dirty="0">
                <a:latin typeface="Arial" pitchFamily="34" charset="0"/>
                <a:cs typeface="Arial" pitchFamily="34" charset="0"/>
              </a:rPr>
              <a:t>)</a:t>
            </a:r>
            <a:r>
              <a:rPr lang="en-US" sz="4000" dirty="0" smtClean="0"/>
              <a:t>→ A</a:t>
            </a:r>
            <a:r>
              <a:rPr lang="en-US" sz="4000" dirty="0" smtClean="0">
                <a:solidFill>
                  <a:srgbClr val="00B0F0"/>
                </a:solidFill>
              </a:rPr>
              <a:t>D</a:t>
            </a:r>
            <a:r>
              <a:rPr lang="en-US" sz="4000" baseline="-25000" dirty="0">
                <a:latin typeface="Arial" pitchFamily="34" charset="0"/>
                <a:cs typeface="Arial" pitchFamily="34" charset="0"/>
              </a:rPr>
              <a:t>(</a:t>
            </a:r>
            <a:r>
              <a:rPr lang="en-US" sz="4000" baseline="-25000" dirty="0" err="1">
                <a:latin typeface="Arial" pitchFamily="34" charset="0"/>
                <a:cs typeface="Arial" pitchFamily="34" charset="0"/>
              </a:rPr>
              <a:t>aq</a:t>
            </a:r>
            <a:r>
              <a:rPr lang="en-US" sz="4000" baseline="-25000" dirty="0">
                <a:latin typeface="Arial" pitchFamily="34" charset="0"/>
                <a:cs typeface="Arial" pitchFamily="34" charset="0"/>
              </a:rPr>
              <a:t>)</a:t>
            </a:r>
            <a:r>
              <a:rPr lang="en-US" sz="4000" dirty="0" smtClean="0"/>
              <a:t>+ </a:t>
            </a:r>
            <a:r>
              <a:rPr lang="en-US" sz="4000" dirty="0" smtClean="0">
                <a:solidFill>
                  <a:srgbClr val="00B050"/>
                </a:solidFill>
              </a:rPr>
              <a:t>C</a:t>
            </a:r>
            <a:r>
              <a:rPr lang="en-US" sz="4000" dirty="0" smtClean="0">
                <a:solidFill>
                  <a:srgbClr val="FF0000"/>
                </a:solidFill>
              </a:rPr>
              <a:t>B</a:t>
            </a:r>
            <a:r>
              <a:rPr lang="en-US" sz="4000" baseline="-25000" dirty="0" smtClean="0">
                <a:latin typeface="Arial" pitchFamily="34" charset="0"/>
                <a:cs typeface="Arial" pitchFamily="34" charset="0"/>
              </a:rPr>
              <a:t>(s)</a:t>
            </a:r>
          </a:p>
          <a:p>
            <a:pPr marL="0" lvl="0" indent="0">
              <a:buNone/>
            </a:pPr>
            <a:endParaRPr lang="en-US" dirty="0" smtClean="0"/>
          </a:p>
          <a:p>
            <a:pPr marL="0" lvl="0" indent="0">
              <a:buNone/>
            </a:pPr>
            <a:r>
              <a:rPr lang="en-US" dirty="0" smtClean="0"/>
              <a:t>Example:</a:t>
            </a:r>
          </a:p>
          <a:p>
            <a:pPr marL="0" lvl="0" indent="0">
              <a:buNone/>
            </a:pPr>
            <a:r>
              <a:rPr lang="en-US" dirty="0" smtClean="0"/>
              <a:t>2</a:t>
            </a:r>
            <a:r>
              <a:rPr lang="en-US" i="1" dirty="0" smtClean="0"/>
              <a:t>NaOH</a:t>
            </a:r>
            <a:r>
              <a:rPr lang="en-US" baseline="-25000" dirty="0" smtClean="0"/>
              <a:t>(</a:t>
            </a:r>
            <a:r>
              <a:rPr lang="en-US" i="1" baseline="-25000" dirty="0" err="1" smtClean="0"/>
              <a:t>aq</a:t>
            </a:r>
            <a:r>
              <a:rPr lang="en-US" baseline="-25000" dirty="0" smtClean="0"/>
              <a:t>) </a:t>
            </a:r>
            <a:r>
              <a:rPr lang="en-US" dirty="0" smtClean="0"/>
              <a:t>+ </a:t>
            </a:r>
            <a:r>
              <a:rPr lang="en-US" i="1" dirty="0" smtClean="0"/>
              <a:t>MgCl</a:t>
            </a:r>
            <a:r>
              <a:rPr lang="en-US" baseline="-25000" dirty="0" smtClean="0"/>
              <a:t>2(</a:t>
            </a:r>
            <a:r>
              <a:rPr lang="en-US" i="1" baseline="-25000" dirty="0" err="1" smtClean="0"/>
              <a:t>aq</a:t>
            </a:r>
            <a:r>
              <a:rPr lang="en-US" i="1" baseline="-25000" dirty="0" smtClean="0"/>
              <a:t>)</a:t>
            </a:r>
            <a:r>
              <a:rPr lang="en-US" dirty="0" smtClean="0"/>
              <a:t> → 2</a:t>
            </a:r>
            <a:r>
              <a:rPr lang="en-US" i="1" dirty="0" smtClean="0"/>
              <a:t>NaCl</a:t>
            </a:r>
            <a:r>
              <a:rPr lang="en-US" baseline="-25000" dirty="0" smtClean="0"/>
              <a:t>(</a:t>
            </a:r>
            <a:r>
              <a:rPr lang="en-US" i="1" baseline="-25000" dirty="0" smtClean="0"/>
              <a:t>?</a:t>
            </a:r>
            <a:r>
              <a:rPr lang="en-US" baseline="-25000" dirty="0" smtClean="0"/>
              <a:t>)</a:t>
            </a:r>
            <a:r>
              <a:rPr lang="en-US" dirty="0" smtClean="0"/>
              <a:t> +</a:t>
            </a:r>
            <a:r>
              <a:rPr lang="en-US" i="1" dirty="0" smtClean="0"/>
              <a:t>Mg</a:t>
            </a:r>
            <a:r>
              <a:rPr lang="en-US" dirty="0" smtClean="0"/>
              <a:t>(</a:t>
            </a:r>
            <a:r>
              <a:rPr lang="en-US" i="1" dirty="0" smtClean="0"/>
              <a:t>OH</a:t>
            </a:r>
            <a:r>
              <a:rPr lang="en-US" dirty="0" smtClean="0"/>
              <a:t>)</a:t>
            </a:r>
            <a:r>
              <a:rPr lang="en-US" baseline="-25000" dirty="0" smtClean="0"/>
              <a:t>2(</a:t>
            </a:r>
            <a:r>
              <a:rPr lang="en-US" i="1" baseline="-25000" dirty="0" smtClean="0"/>
              <a:t>?</a:t>
            </a:r>
            <a:r>
              <a:rPr lang="en-US" baseline="-25000" dirty="0" smtClean="0"/>
              <a:t>) </a:t>
            </a:r>
            <a:r>
              <a:rPr lang="en-US" dirty="0" smtClean="0"/>
              <a:t> </a:t>
            </a:r>
            <a:endParaRPr lang="en-AU" dirty="0"/>
          </a:p>
          <a:p>
            <a:pPr marL="0" indent="0">
              <a:buNone/>
            </a:pPr>
            <a:endParaRPr lang="en-AU" dirty="0" smtClean="0"/>
          </a:p>
          <a:p>
            <a:pPr marL="0" indent="0">
              <a:buNone/>
            </a:pPr>
            <a:r>
              <a:rPr lang="en-AU" dirty="0" smtClean="0"/>
              <a:t>To determine if a precipitate occurs, use </a:t>
            </a:r>
            <a:r>
              <a:rPr lang="en-AU" dirty="0"/>
              <a:t>the solubility </a:t>
            </a:r>
            <a:r>
              <a:rPr lang="en-AU" dirty="0" smtClean="0"/>
              <a:t>table to predict the states of the products.</a:t>
            </a:r>
            <a:endParaRPr lang="en-AU" dirty="0"/>
          </a:p>
        </p:txBody>
      </p:sp>
      <p:pic>
        <p:nvPicPr>
          <p:cNvPr id="4" name="Picture 1"/>
          <p:cNvPicPr>
            <a:picLocks noChangeAspect="1" noChangeArrowheads="1"/>
          </p:cNvPicPr>
          <p:nvPr/>
        </p:nvPicPr>
        <p:blipFill>
          <a:blip r:embed="rId2"/>
          <a:srcRect/>
          <a:stretch>
            <a:fillRect/>
          </a:stretch>
        </p:blipFill>
        <p:spPr bwMode="auto">
          <a:xfrm>
            <a:off x="134983" y="1066800"/>
            <a:ext cx="876300" cy="981075"/>
          </a:xfrm>
          <a:prstGeom prst="rect">
            <a:avLst/>
          </a:prstGeom>
          <a:noFill/>
          <a:ln w="9525">
            <a:noFill/>
            <a:miter lim="800000"/>
            <a:headEnd/>
            <a:tailEnd/>
          </a:ln>
          <a:effectLst/>
        </p:spPr>
      </p:pic>
    </p:spTree>
    <p:extLst>
      <p:ext uri="{BB962C8B-B14F-4D97-AF65-F5344CB8AC3E}">
        <p14:creationId xmlns:p14="http://schemas.microsoft.com/office/powerpoint/2010/main" val="3000702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avon-chemistry.com/ch9_chart12.jpg"/>
          <p:cNvPicPr>
            <a:picLocks noChangeAspect="1" noChangeArrowheads="1"/>
          </p:cNvPicPr>
          <p:nvPr/>
        </p:nvPicPr>
        <p:blipFill>
          <a:blip r:embed="rId3" cstate="print"/>
          <a:srcRect/>
          <a:stretch>
            <a:fillRect/>
          </a:stretch>
        </p:blipFill>
        <p:spPr bwMode="auto">
          <a:xfrm>
            <a:off x="914400" y="0"/>
            <a:ext cx="6210058" cy="6278563"/>
          </a:xfrm>
          <a:prstGeom prst="rect">
            <a:avLst/>
          </a:prstGeom>
          <a:noFill/>
        </p:spPr>
      </p:pic>
      <p:sp>
        <p:nvSpPr>
          <p:cNvPr id="3" name="Title 2"/>
          <p:cNvSpPr>
            <a:spLocks noGrp="1"/>
          </p:cNvSpPr>
          <p:nvPr>
            <p:ph type="title"/>
          </p:nvPr>
        </p:nvSpPr>
        <p:spPr>
          <a:xfrm>
            <a:off x="0" y="6324600"/>
            <a:ext cx="5791200" cy="762000"/>
          </a:xfrm>
        </p:spPr>
        <p:txBody>
          <a:bodyPr>
            <a:normAutofit fontScale="90000"/>
          </a:bodyPr>
          <a:lstStyle/>
          <a:p>
            <a:pPr lvl="0"/>
            <a:r>
              <a:rPr lang="en-US" sz="2500" dirty="0" smtClean="0"/>
              <a:t>2</a:t>
            </a:r>
            <a:r>
              <a:rPr lang="en-US" sz="2500" i="1" dirty="0" smtClean="0"/>
              <a:t>NaOH</a:t>
            </a:r>
            <a:r>
              <a:rPr lang="en-US" sz="2500" baseline="-25000" dirty="0" smtClean="0"/>
              <a:t>(</a:t>
            </a:r>
            <a:r>
              <a:rPr lang="en-US" sz="2500" i="1" baseline="-25000" dirty="0" err="1" smtClean="0"/>
              <a:t>aq</a:t>
            </a:r>
            <a:r>
              <a:rPr lang="en-US" sz="2500" baseline="-25000" dirty="0" smtClean="0"/>
              <a:t>) </a:t>
            </a:r>
            <a:r>
              <a:rPr lang="en-US" sz="2500" dirty="0" smtClean="0"/>
              <a:t>+ </a:t>
            </a:r>
            <a:r>
              <a:rPr lang="en-US" sz="2500" i="1" dirty="0" smtClean="0"/>
              <a:t>MgCl</a:t>
            </a:r>
            <a:r>
              <a:rPr lang="en-US" sz="2500" baseline="-25000" dirty="0" smtClean="0"/>
              <a:t>2(</a:t>
            </a:r>
            <a:r>
              <a:rPr lang="en-US" sz="2500" i="1" baseline="-25000" dirty="0" err="1" smtClean="0"/>
              <a:t>aq</a:t>
            </a:r>
            <a:r>
              <a:rPr lang="en-US" sz="2500" i="1" baseline="-25000" dirty="0" smtClean="0"/>
              <a:t>)</a:t>
            </a:r>
            <a:r>
              <a:rPr lang="en-US" sz="2500" dirty="0" smtClean="0"/>
              <a:t> → 2</a:t>
            </a:r>
            <a:r>
              <a:rPr lang="en-US" sz="2500" i="1" dirty="0" smtClean="0"/>
              <a:t>NaCl</a:t>
            </a:r>
            <a:r>
              <a:rPr lang="en-US" sz="2500" baseline="-25000" dirty="0" smtClean="0"/>
              <a:t>(</a:t>
            </a:r>
            <a:r>
              <a:rPr lang="en-US" sz="2500" i="1" baseline="-25000" dirty="0" smtClean="0"/>
              <a:t>?</a:t>
            </a:r>
            <a:r>
              <a:rPr lang="en-US" sz="2500" baseline="-25000" dirty="0" smtClean="0"/>
              <a:t>)</a:t>
            </a:r>
            <a:r>
              <a:rPr lang="en-US" sz="2500" dirty="0" smtClean="0"/>
              <a:t> + </a:t>
            </a:r>
            <a:r>
              <a:rPr lang="en-US" sz="2500" i="1" dirty="0" smtClean="0"/>
              <a:t>Mg</a:t>
            </a:r>
            <a:r>
              <a:rPr lang="en-US" sz="2500" dirty="0" smtClean="0"/>
              <a:t>(</a:t>
            </a:r>
            <a:r>
              <a:rPr lang="en-US" sz="2500" i="1" dirty="0" smtClean="0"/>
              <a:t>OH</a:t>
            </a:r>
            <a:r>
              <a:rPr lang="en-US" sz="2500" dirty="0" smtClean="0"/>
              <a:t>)</a:t>
            </a:r>
            <a:r>
              <a:rPr lang="en-US" sz="2500" baseline="-25000" dirty="0" smtClean="0"/>
              <a:t>2(</a:t>
            </a:r>
            <a:r>
              <a:rPr lang="en-US" sz="2500" i="1" baseline="-25000" dirty="0" smtClean="0"/>
              <a:t>?</a:t>
            </a:r>
            <a:r>
              <a:rPr lang="en-US" sz="2500" baseline="-25000" dirty="0" smtClean="0"/>
              <a:t>) </a:t>
            </a:r>
            <a:r>
              <a:rPr lang="en-US" sz="2000" dirty="0" smtClean="0"/>
              <a:t> </a:t>
            </a:r>
            <a:r>
              <a:rPr lang="en-AU" sz="2000" dirty="0" smtClean="0"/>
              <a:t/>
            </a:r>
            <a:br>
              <a:rPr lang="en-AU" sz="2000" dirty="0" smtClean="0"/>
            </a:b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Double displacement reactions</a:t>
            </a:r>
            <a:endParaRPr lang="en-US" dirty="0"/>
          </a:p>
        </p:txBody>
      </p:sp>
      <p:sp>
        <p:nvSpPr>
          <p:cNvPr id="3" name="Content Placeholder 2"/>
          <p:cNvSpPr>
            <a:spLocks noGrp="1"/>
          </p:cNvSpPr>
          <p:nvPr>
            <p:ph idx="1"/>
          </p:nvPr>
        </p:nvSpPr>
        <p:spPr>
          <a:xfrm>
            <a:off x="228600" y="1600200"/>
            <a:ext cx="8839200" cy="4525963"/>
          </a:xfrm>
        </p:spPr>
        <p:txBody>
          <a:bodyPr/>
          <a:lstStyle/>
          <a:p>
            <a:pPr marL="0" indent="0">
              <a:buNone/>
            </a:pPr>
            <a:r>
              <a:rPr lang="en-US" sz="2800" dirty="0" smtClean="0"/>
              <a:t>Answer: </a:t>
            </a:r>
          </a:p>
          <a:p>
            <a:pPr marL="0" indent="0">
              <a:buNone/>
            </a:pPr>
            <a:r>
              <a:rPr lang="en-US" dirty="0" smtClean="0"/>
              <a:t>2</a:t>
            </a:r>
            <a:r>
              <a:rPr lang="en-US" i="1" dirty="0" smtClean="0"/>
              <a:t>NaOH</a:t>
            </a:r>
            <a:r>
              <a:rPr lang="en-US" baseline="-25000" dirty="0" smtClean="0"/>
              <a:t>(</a:t>
            </a:r>
            <a:r>
              <a:rPr lang="en-US" i="1" baseline="-25000" dirty="0" err="1" smtClean="0"/>
              <a:t>aq</a:t>
            </a:r>
            <a:r>
              <a:rPr lang="en-US" baseline="-25000" dirty="0" smtClean="0"/>
              <a:t>) </a:t>
            </a:r>
            <a:r>
              <a:rPr lang="en-US" dirty="0" smtClean="0"/>
              <a:t>+ </a:t>
            </a:r>
            <a:r>
              <a:rPr lang="en-US" i="1" dirty="0" smtClean="0"/>
              <a:t>MgCl</a:t>
            </a:r>
            <a:r>
              <a:rPr lang="en-US" baseline="-25000" dirty="0" smtClean="0"/>
              <a:t>2(</a:t>
            </a:r>
            <a:r>
              <a:rPr lang="en-US" i="1" baseline="-25000" dirty="0" err="1" smtClean="0"/>
              <a:t>aq</a:t>
            </a:r>
            <a:r>
              <a:rPr lang="en-US" i="1" baseline="-25000" dirty="0" smtClean="0"/>
              <a:t>)</a:t>
            </a:r>
            <a:r>
              <a:rPr lang="en-US" dirty="0" smtClean="0"/>
              <a:t> → 2</a:t>
            </a:r>
            <a:r>
              <a:rPr lang="en-US" i="1" dirty="0" smtClean="0"/>
              <a:t>NaCl</a:t>
            </a:r>
            <a:r>
              <a:rPr lang="en-US" baseline="-25000" dirty="0" smtClean="0"/>
              <a:t>(</a:t>
            </a:r>
            <a:r>
              <a:rPr lang="en-US" i="1" baseline="-25000" dirty="0" err="1" smtClean="0"/>
              <a:t>aq</a:t>
            </a:r>
            <a:r>
              <a:rPr lang="en-US" baseline="-25000" dirty="0" smtClean="0"/>
              <a:t>)</a:t>
            </a:r>
            <a:r>
              <a:rPr lang="en-US" dirty="0" smtClean="0"/>
              <a:t> +</a:t>
            </a:r>
            <a:r>
              <a:rPr lang="en-US" i="1" dirty="0" smtClean="0"/>
              <a:t>Mg</a:t>
            </a:r>
            <a:r>
              <a:rPr lang="en-US" dirty="0" smtClean="0"/>
              <a:t>(</a:t>
            </a:r>
            <a:r>
              <a:rPr lang="en-US" i="1" dirty="0" smtClean="0"/>
              <a:t>OH</a:t>
            </a:r>
            <a:r>
              <a:rPr lang="en-US" dirty="0" smtClean="0"/>
              <a:t>)</a:t>
            </a:r>
            <a:r>
              <a:rPr lang="en-US" baseline="-25000" dirty="0" smtClean="0"/>
              <a:t>2(</a:t>
            </a:r>
            <a:r>
              <a:rPr lang="en-US" i="1" baseline="-25000" dirty="0" smtClean="0"/>
              <a:t>s</a:t>
            </a:r>
            <a:r>
              <a:rPr lang="en-US" baseline="-25000" dirty="0" smtClean="0"/>
              <a:t>)</a:t>
            </a:r>
          </a:p>
          <a:p>
            <a:pPr marL="0" indent="0">
              <a:buNone/>
            </a:pPr>
            <a:endParaRPr lang="en-US" baseline="-25000" dirty="0"/>
          </a:p>
          <a:p>
            <a:pPr marL="0" indent="0">
              <a:buNone/>
            </a:pPr>
            <a:endParaRPr lang="en-US" baseline="-25000" dirty="0" smtClean="0"/>
          </a:p>
          <a:p>
            <a:pPr marL="0" indent="0">
              <a:buNone/>
            </a:pPr>
            <a:r>
              <a:rPr lang="en-US" baseline="-25000" dirty="0" smtClean="0"/>
              <a:t>Now you try:</a:t>
            </a:r>
            <a:endParaRPr lang="en-US" baseline="-25000" dirty="0"/>
          </a:p>
          <a:p>
            <a:pPr marL="0" indent="0">
              <a:buNone/>
            </a:pPr>
            <a:r>
              <a:rPr lang="en-US" baseline="-25000" dirty="0"/>
              <a:t>b</a:t>
            </a:r>
            <a:r>
              <a:rPr lang="en-US" baseline="-25000" dirty="0" smtClean="0"/>
              <a:t>arium chloride + sodium carbonate	</a:t>
            </a:r>
            <a:r>
              <a:rPr lang="en-US" dirty="0"/>
              <a:t> </a:t>
            </a:r>
            <a:r>
              <a:rPr lang="en-US" dirty="0" smtClean="0"/>
              <a:t>→	?</a:t>
            </a:r>
          </a:p>
          <a:p>
            <a:pPr marL="0" indent="0">
              <a:buNone/>
            </a:pPr>
            <a:endParaRPr lang="en-US" dirty="0"/>
          </a:p>
          <a:p>
            <a:pPr marL="0" indent="0">
              <a:buNone/>
            </a:pPr>
            <a:r>
              <a:rPr lang="en-US" i="1" dirty="0" smtClean="0"/>
              <a:t>BaCl</a:t>
            </a:r>
            <a:r>
              <a:rPr lang="en-US" baseline="-25000" dirty="0" smtClean="0"/>
              <a:t>2(</a:t>
            </a:r>
            <a:r>
              <a:rPr lang="en-US" i="1" baseline="-25000" dirty="0" err="1" smtClean="0"/>
              <a:t>aq</a:t>
            </a:r>
            <a:r>
              <a:rPr lang="en-US" i="1" baseline="-25000" dirty="0" smtClean="0"/>
              <a:t>)</a:t>
            </a:r>
            <a:r>
              <a:rPr lang="en-US" dirty="0"/>
              <a:t> + </a:t>
            </a:r>
            <a:r>
              <a:rPr lang="en-US" dirty="0" smtClean="0"/>
              <a:t> </a:t>
            </a:r>
            <a:r>
              <a:rPr lang="en-US" i="1" dirty="0" smtClean="0"/>
              <a:t>Na</a:t>
            </a:r>
            <a:r>
              <a:rPr lang="en-US" baseline="-25000" dirty="0" smtClean="0"/>
              <a:t>2</a:t>
            </a:r>
            <a:r>
              <a:rPr lang="en-US" i="1" dirty="0" smtClean="0"/>
              <a:t>CO</a:t>
            </a:r>
            <a:r>
              <a:rPr lang="en-US" baseline="-25000" dirty="0" smtClean="0"/>
              <a:t>3(</a:t>
            </a:r>
            <a:r>
              <a:rPr lang="en-US" i="1" baseline="-25000" dirty="0" err="1" smtClean="0"/>
              <a:t>aq</a:t>
            </a:r>
            <a:r>
              <a:rPr lang="en-US" baseline="-25000" dirty="0"/>
              <a:t>) </a:t>
            </a:r>
            <a:r>
              <a:rPr lang="en-US" baseline="-25000" dirty="0" smtClean="0"/>
              <a:t>	</a:t>
            </a:r>
            <a:r>
              <a:rPr lang="en-US" dirty="0"/>
              <a:t> →</a:t>
            </a:r>
          </a:p>
        </p:txBody>
      </p:sp>
      <p:pic>
        <p:nvPicPr>
          <p:cNvPr id="4" name="Picture 1"/>
          <p:cNvPicPr>
            <a:picLocks noChangeAspect="1" noChangeArrowheads="1"/>
          </p:cNvPicPr>
          <p:nvPr/>
        </p:nvPicPr>
        <p:blipFill>
          <a:blip r:embed="rId2"/>
          <a:srcRect/>
          <a:stretch>
            <a:fillRect/>
          </a:stretch>
        </p:blipFill>
        <p:spPr bwMode="auto">
          <a:xfrm>
            <a:off x="304800" y="355600"/>
            <a:ext cx="876300" cy="981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Double displacement reactions</a:t>
            </a:r>
            <a:endParaRPr lang="en-AU" dirty="0"/>
          </a:p>
        </p:txBody>
      </p:sp>
      <p:sp>
        <p:nvSpPr>
          <p:cNvPr id="3" name="Content Placeholder 2"/>
          <p:cNvSpPr>
            <a:spLocks noGrp="1"/>
          </p:cNvSpPr>
          <p:nvPr>
            <p:ph idx="1"/>
          </p:nvPr>
        </p:nvSpPr>
        <p:spPr/>
        <p:txBody>
          <a:bodyPr/>
          <a:lstStyle/>
          <a:p>
            <a:pPr marL="0" indent="0">
              <a:buNone/>
            </a:pPr>
            <a:r>
              <a:rPr lang="en-US" i="1" dirty="0"/>
              <a:t>BaCl</a:t>
            </a:r>
            <a:r>
              <a:rPr lang="en-US" baseline="-25000" dirty="0"/>
              <a:t>2(</a:t>
            </a:r>
            <a:r>
              <a:rPr lang="en-US" i="1" baseline="-25000" dirty="0" err="1"/>
              <a:t>aq</a:t>
            </a:r>
            <a:r>
              <a:rPr lang="en-US" i="1" baseline="-25000" dirty="0"/>
              <a:t>)</a:t>
            </a:r>
            <a:r>
              <a:rPr lang="en-US" dirty="0"/>
              <a:t> +  </a:t>
            </a:r>
            <a:r>
              <a:rPr lang="en-US" i="1" dirty="0"/>
              <a:t>Na</a:t>
            </a:r>
            <a:r>
              <a:rPr lang="en-US" baseline="-25000" dirty="0"/>
              <a:t>2</a:t>
            </a:r>
            <a:r>
              <a:rPr lang="en-US" i="1" dirty="0"/>
              <a:t>CO</a:t>
            </a:r>
            <a:r>
              <a:rPr lang="en-US" baseline="-25000" dirty="0"/>
              <a:t>3(</a:t>
            </a:r>
            <a:r>
              <a:rPr lang="en-US" i="1" baseline="-25000" dirty="0" err="1"/>
              <a:t>aq</a:t>
            </a:r>
            <a:r>
              <a:rPr lang="en-US" baseline="-25000" dirty="0"/>
              <a:t>) 	</a:t>
            </a:r>
            <a:r>
              <a:rPr lang="en-US" dirty="0"/>
              <a:t> </a:t>
            </a:r>
            <a:r>
              <a:rPr lang="en-US" dirty="0" smtClean="0"/>
              <a:t>→ </a:t>
            </a:r>
            <a:r>
              <a:rPr lang="en-US" i="1" dirty="0" smtClean="0"/>
              <a:t>BaCO</a:t>
            </a:r>
            <a:r>
              <a:rPr lang="en-US" baseline="-25000" dirty="0" smtClean="0"/>
              <a:t>3(</a:t>
            </a:r>
            <a:r>
              <a:rPr lang="en-US" i="1" baseline="-25000" dirty="0"/>
              <a:t>s</a:t>
            </a:r>
            <a:r>
              <a:rPr lang="en-US" baseline="-25000" dirty="0" smtClean="0"/>
              <a:t>) </a:t>
            </a:r>
            <a:r>
              <a:rPr lang="en-US" i="1" dirty="0" smtClean="0"/>
              <a:t>+ 2NaCl</a:t>
            </a:r>
            <a:r>
              <a:rPr lang="en-US" baseline="-25000" dirty="0" smtClean="0"/>
              <a:t>(</a:t>
            </a:r>
            <a:r>
              <a:rPr lang="en-US" i="1" baseline="-25000" dirty="0" err="1" smtClean="0"/>
              <a:t>aq</a:t>
            </a:r>
            <a:r>
              <a:rPr lang="en-US" i="1" baseline="-25000" dirty="0"/>
              <a:t>)</a:t>
            </a:r>
            <a:r>
              <a:rPr lang="en-US" dirty="0"/>
              <a:t> </a:t>
            </a:r>
          </a:p>
          <a:p>
            <a:pPr marL="0" indent="0">
              <a:buNone/>
            </a:pPr>
            <a:r>
              <a:rPr lang="en-US" sz="2500" baseline="-25000" dirty="0"/>
              <a:t>barium chloride </a:t>
            </a:r>
            <a:r>
              <a:rPr lang="en-US" sz="2500" baseline="-25000" dirty="0" smtClean="0"/>
              <a:t> 	sodium carbonate		barium bicarbonate	sodium</a:t>
            </a:r>
            <a:r>
              <a:rPr lang="en-US" sz="2500" dirty="0" smtClean="0"/>
              <a:t> </a:t>
            </a:r>
            <a:r>
              <a:rPr lang="en-US" sz="2500" baseline="-25000" dirty="0" smtClean="0"/>
              <a:t>chloride</a:t>
            </a:r>
            <a:endParaRPr lang="en-AU" sz="2500" dirty="0"/>
          </a:p>
        </p:txBody>
      </p:sp>
    </p:spTree>
    <p:extLst>
      <p:ext uri="{BB962C8B-B14F-4D97-AF65-F5344CB8AC3E}">
        <p14:creationId xmlns:p14="http://schemas.microsoft.com/office/powerpoint/2010/main" val="2213018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Precipitation of minerals</a:t>
            </a:r>
            <a:endParaRPr lang="en-US" dirty="0"/>
          </a:p>
        </p:txBody>
      </p:sp>
      <p:sp>
        <p:nvSpPr>
          <p:cNvPr id="4" name="Content Placeholder 3"/>
          <p:cNvSpPr>
            <a:spLocks noGrp="1"/>
          </p:cNvSpPr>
          <p:nvPr>
            <p:ph idx="1"/>
          </p:nvPr>
        </p:nvSpPr>
        <p:spPr>
          <a:xfrm>
            <a:off x="381000" y="1219200"/>
            <a:ext cx="8763000" cy="5029200"/>
          </a:xfrm>
        </p:spPr>
        <p:txBody>
          <a:bodyPr>
            <a:normAutofit fontScale="92500"/>
          </a:bodyPr>
          <a:lstStyle/>
          <a:p>
            <a:r>
              <a:rPr lang="en-US" dirty="0" smtClean="0"/>
              <a:t>Precipitation, like </a:t>
            </a:r>
            <a:r>
              <a:rPr lang="en-US" dirty="0" err="1" smtClean="0"/>
              <a:t>crystallisation</a:t>
            </a:r>
            <a:r>
              <a:rPr lang="en-US" dirty="0" smtClean="0"/>
              <a:t> is the reverse of dissolving. </a:t>
            </a:r>
          </a:p>
          <a:p>
            <a:r>
              <a:rPr lang="en-US" dirty="0" smtClean="0"/>
              <a:t>If a solid comes out of solution slowly, a regular, solid lattice has time to form and large crystals are produced.</a:t>
            </a:r>
          </a:p>
          <a:p>
            <a:pPr lvl="8">
              <a:buNone/>
            </a:pPr>
            <a:r>
              <a:rPr lang="en-US" sz="3200" dirty="0" smtClean="0"/>
              <a:t>	If the solid is formed quickly, there is no time for a large, solid lattice to grow and instead many particles form in the liquid (precipitation)</a:t>
            </a:r>
            <a:endParaRPr lang="en-US" sz="3200" dirty="0"/>
          </a:p>
        </p:txBody>
      </p:sp>
      <p:pic>
        <p:nvPicPr>
          <p:cNvPr id="1026" name="Picture 2" descr="http://weloveteaching.com/0bio105/lectures/earth/image8H9.JPG"/>
          <p:cNvPicPr>
            <a:picLocks noChangeAspect="1" noChangeArrowheads="1"/>
          </p:cNvPicPr>
          <p:nvPr/>
        </p:nvPicPr>
        <p:blipFill>
          <a:blip r:embed="rId2"/>
          <a:srcRect/>
          <a:stretch>
            <a:fillRect/>
          </a:stretch>
        </p:blipFill>
        <p:spPr bwMode="auto">
          <a:xfrm>
            <a:off x="152400" y="3962400"/>
            <a:ext cx="3962400" cy="263861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15041" name="Picture 1"/>
          <p:cNvPicPr>
            <a:picLocks noChangeAspect="1" noChangeArrowheads="1"/>
          </p:cNvPicPr>
          <p:nvPr/>
        </p:nvPicPr>
        <p:blipFill>
          <a:blip r:embed="rId3" cstate="print"/>
          <a:srcRect/>
          <a:stretch>
            <a:fillRect/>
          </a:stretch>
        </p:blipFill>
        <p:spPr bwMode="auto">
          <a:xfrm>
            <a:off x="544293" y="120992"/>
            <a:ext cx="8036719" cy="6707981"/>
          </a:xfrm>
          <a:prstGeom prst="rect">
            <a:avLst/>
          </a:prstGeom>
          <a:noFill/>
          <a:ln w="9525">
            <a:noFill/>
            <a:miter lim="800000"/>
            <a:headEnd/>
            <a:tailEnd/>
          </a:ln>
        </p:spPr>
      </p:pic>
      <p:sp>
        <p:nvSpPr>
          <p:cNvPr id="5" name="Rectangle 4"/>
          <p:cNvSpPr/>
          <p:nvPr/>
        </p:nvSpPr>
        <p:spPr>
          <a:xfrm>
            <a:off x="1142468" y="3839421"/>
            <a:ext cx="2186817" cy="461665"/>
          </a:xfrm>
          <a:prstGeom prst="rect">
            <a:avLst/>
          </a:prstGeom>
        </p:spPr>
        <p:txBody>
          <a:bodyPr wrap="none">
            <a:spAutoFit/>
          </a:bodyPr>
          <a:lstStyle/>
          <a:p>
            <a:r>
              <a:rPr lang="en-US" sz="2400" dirty="0" smtClean="0">
                <a:latin typeface="Arial" pitchFamily="34" charset="0"/>
                <a:cs typeface="Arial" pitchFamily="34" charset="0"/>
              </a:rPr>
              <a:t>Bayer Process</a:t>
            </a:r>
            <a:endParaRPr lang="en-AU" sz="2400" dirty="0"/>
          </a:p>
        </p:txBody>
      </p:sp>
      <p:sp>
        <p:nvSpPr>
          <p:cNvPr id="6" name="Rectangle 5"/>
          <p:cNvSpPr/>
          <p:nvPr/>
        </p:nvSpPr>
        <p:spPr>
          <a:xfrm>
            <a:off x="2718884" y="4405478"/>
            <a:ext cx="2430474" cy="461665"/>
          </a:xfrm>
          <a:prstGeom prst="rect">
            <a:avLst/>
          </a:prstGeom>
        </p:spPr>
        <p:txBody>
          <a:bodyPr wrap="none">
            <a:spAutoFit/>
          </a:bodyPr>
          <a:lstStyle/>
          <a:p>
            <a:r>
              <a:rPr lang="en-US" sz="2400" dirty="0" smtClean="0">
                <a:latin typeface="Arial" pitchFamily="34" charset="0"/>
                <a:cs typeface="Arial" pitchFamily="34" charset="0"/>
              </a:rPr>
              <a:t>Hall-</a:t>
            </a:r>
            <a:r>
              <a:rPr lang="en-US" sz="2400" dirty="0" err="1" smtClean="0">
                <a:latin typeface="Arial" pitchFamily="34" charset="0"/>
                <a:cs typeface="Arial" pitchFamily="34" charset="0"/>
              </a:rPr>
              <a:t>Heroult</a:t>
            </a:r>
            <a:r>
              <a:rPr lang="en-US" sz="2400" dirty="0" smtClean="0">
                <a:latin typeface="Arial" pitchFamily="34" charset="0"/>
                <a:cs typeface="Arial" pitchFamily="34" charset="0"/>
              </a:rPr>
              <a:t> Cell</a:t>
            </a:r>
            <a:endParaRPr lang="en-AU" sz="2400" dirty="0"/>
          </a:p>
        </p:txBody>
      </p:sp>
      <p:cxnSp>
        <p:nvCxnSpPr>
          <p:cNvPr id="8" name="Straight Arrow Connector 7"/>
          <p:cNvCxnSpPr/>
          <p:nvPr/>
        </p:nvCxnSpPr>
        <p:spPr>
          <a:xfrm flipV="1">
            <a:off x="1948543" y="3323771"/>
            <a:ext cx="435429" cy="4789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86843" y="3352800"/>
            <a:ext cx="898072" cy="9942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 of minerals</a:t>
            </a:r>
            <a:endParaRPr lang="en-US" dirty="0"/>
          </a:p>
        </p:txBody>
      </p:sp>
      <p:sp>
        <p:nvSpPr>
          <p:cNvPr id="3" name="Content Placeholder 2"/>
          <p:cNvSpPr>
            <a:spLocks noGrp="1"/>
          </p:cNvSpPr>
          <p:nvPr>
            <p:ph idx="1"/>
          </p:nvPr>
        </p:nvSpPr>
        <p:spPr>
          <a:xfrm>
            <a:off x="-228600" y="1219200"/>
            <a:ext cx="7086600" cy="4525963"/>
          </a:xfrm>
        </p:spPr>
        <p:txBody>
          <a:bodyPr>
            <a:normAutofit fontScale="92500"/>
          </a:bodyPr>
          <a:lstStyle/>
          <a:p>
            <a:pPr>
              <a:buNone/>
            </a:pPr>
            <a:r>
              <a:rPr lang="en-US" b="1" dirty="0" smtClean="0"/>
              <a:t>	Mineral precipitate</a:t>
            </a:r>
            <a:r>
              <a:rPr lang="en-US" dirty="0" smtClean="0"/>
              <a:t>. A mineral deposited from a water solution in pores or other openings in rocks. Chemical reaction with the surrounding rock, changes in pressure or temperature, or just drying up (evaporation) can cause a mineral to precipitate out of solution. </a:t>
            </a:r>
          </a:p>
          <a:p>
            <a:pPr>
              <a:buNone/>
            </a:pPr>
            <a:r>
              <a:rPr lang="en-US" dirty="0" smtClean="0"/>
              <a:t>	Quartz veins are common products </a:t>
            </a:r>
          </a:p>
          <a:p>
            <a:pPr>
              <a:buNone/>
            </a:pPr>
            <a:r>
              <a:rPr lang="en-US" dirty="0" smtClean="0"/>
              <a:t>	of mineral precipitation.</a:t>
            </a:r>
            <a:endParaRPr lang="en-US" dirty="0"/>
          </a:p>
        </p:txBody>
      </p:sp>
      <p:pic>
        <p:nvPicPr>
          <p:cNvPr id="3074" name="Picture 2" descr="quartz veins - here a wonderfully clear horizontal line in the cliff face">
            <a:hlinkClick r:id="rId2"/>
          </p:cNvPr>
          <p:cNvPicPr>
            <a:picLocks noChangeAspect="1" noChangeArrowheads="1"/>
          </p:cNvPicPr>
          <p:nvPr/>
        </p:nvPicPr>
        <p:blipFill>
          <a:blip r:embed="rId3"/>
          <a:srcRect/>
          <a:stretch>
            <a:fillRect/>
          </a:stretch>
        </p:blipFill>
        <p:spPr bwMode="auto">
          <a:xfrm>
            <a:off x="5791200" y="4191000"/>
            <a:ext cx="3086100" cy="230223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67012" y="1454626"/>
          <a:ext cx="5386389" cy="4717575"/>
        </p:xfrm>
        <a:graphic>
          <a:graphicData uri="http://schemas.openxmlformats.org/drawingml/2006/table">
            <a:tbl>
              <a:tblPr/>
              <a:tblGrid>
                <a:gridCol w="1034422"/>
                <a:gridCol w="1109325"/>
                <a:gridCol w="1023992"/>
                <a:gridCol w="1109325"/>
                <a:gridCol w="1109325"/>
              </a:tblGrid>
              <a:tr h="214315">
                <a:tc>
                  <a:txBody>
                    <a:bodyPr/>
                    <a:lstStyle/>
                    <a:p>
                      <a:pPr marL="0" marR="0" algn="ctr">
                        <a:lnSpc>
                          <a:spcPct val="107000"/>
                        </a:lnSpc>
                        <a:spcBef>
                          <a:spcPts val="0"/>
                        </a:spcBef>
                        <a:spcAft>
                          <a:spcPts val="800"/>
                        </a:spcAft>
                      </a:pPr>
                      <a:endParaRPr lang="en-A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AU" sz="1100">
                          <a:latin typeface="Calibri"/>
                          <a:ea typeface="Times New Roman"/>
                          <a:cs typeface="Times New Roman"/>
                        </a:rPr>
                        <a:t>NaCl</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AU" sz="1100">
                          <a:latin typeface="Calibri"/>
                          <a:ea typeface="Times New Roman"/>
                          <a:cs typeface="Times New Roman"/>
                        </a:rPr>
                        <a:t>Na</a:t>
                      </a:r>
                      <a:r>
                        <a:rPr lang="en-AU" sz="1100" baseline="-25000">
                          <a:latin typeface="Calibri"/>
                          <a:ea typeface="Times New Roman"/>
                          <a:cs typeface="Times New Roman"/>
                        </a:rPr>
                        <a:t>2</a:t>
                      </a:r>
                      <a:r>
                        <a:rPr lang="en-AU" sz="1100">
                          <a:latin typeface="Calibri"/>
                          <a:ea typeface="Times New Roman"/>
                          <a:cs typeface="Times New Roman"/>
                        </a:rPr>
                        <a:t>CO</a:t>
                      </a:r>
                      <a:r>
                        <a:rPr lang="en-AU" sz="1100" baseline="-25000">
                          <a:latin typeface="Calibri"/>
                          <a:ea typeface="Times New Roman"/>
                          <a:cs typeface="Times New Roman"/>
                        </a:rPr>
                        <a:t>3</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AU" sz="1100">
                          <a:latin typeface="Calibri"/>
                          <a:ea typeface="Times New Roman"/>
                          <a:cs typeface="Times New Roman"/>
                        </a:rPr>
                        <a:t>Kl</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AU" sz="1100">
                          <a:latin typeface="Calibri"/>
                          <a:ea typeface="Times New Roman"/>
                          <a:cs typeface="Times New Roman"/>
                        </a:rPr>
                        <a:t>NaOH</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652">
                <a:tc>
                  <a:txBody>
                    <a:bodyPr/>
                    <a:lstStyle/>
                    <a:p>
                      <a:pPr marL="0" marR="0" algn="ctr">
                        <a:lnSpc>
                          <a:spcPct val="107000"/>
                        </a:lnSpc>
                        <a:spcBef>
                          <a:spcPts val="0"/>
                        </a:spcBef>
                        <a:spcAft>
                          <a:spcPts val="800"/>
                        </a:spcAft>
                      </a:pPr>
                      <a:endParaRPr lang="en-AU" sz="1100">
                        <a:latin typeface="Calibri"/>
                        <a:ea typeface="Times New Roman"/>
                        <a:cs typeface="Times New Roman"/>
                      </a:endParaRPr>
                    </a:p>
                    <a:p>
                      <a:pPr marL="0" marR="0" algn="ctr">
                        <a:lnSpc>
                          <a:spcPct val="107000"/>
                        </a:lnSpc>
                        <a:spcBef>
                          <a:spcPts val="0"/>
                        </a:spcBef>
                        <a:spcAft>
                          <a:spcPts val="800"/>
                        </a:spcAft>
                      </a:pPr>
                      <a:r>
                        <a:rPr lang="en-AU" sz="1100">
                          <a:latin typeface="Calibri"/>
                          <a:ea typeface="Times New Roman"/>
                          <a:cs typeface="Times New Roman"/>
                        </a:rPr>
                        <a:t>BaCl</a:t>
                      </a:r>
                      <a:r>
                        <a:rPr lang="en-AU" sz="1100" baseline="-25000">
                          <a:latin typeface="Calibri"/>
                          <a:ea typeface="Times New Roman"/>
                          <a:cs typeface="Times New Roman"/>
                        </a:rPr>
                        <a:t>2</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652">
                <a:tc>
                  <a:txBody>
                    <a:bodyPr/>
                    <a:lstStyle/>
                    <a:p>
                      <a:pPr marL="0" marR="0" algn="ctr">
                        <a:lnSpc>
                          <a:spcPct val="107000"/>
                        </a:lnSpc>
                        <a:spcBef>
                          <a:spcPts val="0"/>
                        </a:spcBef>
                        <a:spcAft>
                          <a:spcPts val="800"/>
                        </a:spcAft>
                      </a:pPr>
                      <a:endParaRPr lang="en-AU" sz="1100">
                        <a:latin typeface="Calibri"/>
                        <a:ea typeface="Times New Roman"/>
                        <a:cs typeface="Times New Roman"/>
                      </a:endParaRPr>
                    </a:p>
                    <a:p>
                      <a:pPr marL="0" marR="0" algn="ctr">
                        <a:lnSpc>
                          <a:spcPct val="107000"/>
                        </a:lnSpc>
                        <a:spcBef>
                          <a:spcPts val="0"/>
                        </a:spcBef>
                        <a:spcAft>
                          <a:spcPts val="800"/>
                        </a:spcAft>
                      </a:pPr>
                      <a:r>
                        <a:rPr lang="en-AU" sz="1100">
                          <a:latin typeface="Calibri"/>
                          <a:ea typeface="Times New Roman"/>
                          <a:cs typeface="Times New Roman"/>
                        </a:rPr>
                        <a:t>AgNO</a:t>
                      </a:r>
                      <a:r>
                        <a:rPr lang="en-AU" sz="1100" baseline="-25000">
                          <a:latin typeface="Calibri"/>
                          <a:ea typeface="Times New Roman"/>
                          <a:cs typeface="Times New Roman"/>
                        </a:rPr>
                        <a:t>3</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652">
                <a:tc>
                  <a:txBody>
                    <a:bodyPr/>
                    <a:lstStyle/>
                    <a:p>
                      <a:pPr marL="0" marR="0" algn="ctr">
                        <a:lnSpc>
                          <a:spcPct val="107000"/>
                        </a:lnSpc>
                        <a:spcBef>
                          <a:spcPts val="0"/>
                        </a:spcBef>
                        <a:spcAft>
                          <a:spcPts val="800"/>
                        </a:spcAft>
                      </a:pPr>
                      <a:endParaRPr lang="en-AU" sz="1100">
                        <a:latin typeface="Calibri"/>
                        <a:ea typeface="Times New Roman"/>
                        <a:cs typeface="Times New Roman"/>
                      </a:endParaRPr>
                    </a:p>
                    <a:p>
                      <a:pPr marL="0" marR="0" algn="ctr">
                        <a:lnSpc>
                          <a:spcPct val="107000"/>
                        </a:lnSpc>
                        <a:spcBef>
                          <a:spcPts val="0"/>
                        </a:spcBef>
                        <a:spcAft>
                          <a:spcPts val="800"/>
                        </a:spcAft>
                      </a:pPr>
                      <a:r>
                        <a:rPr lang="en-AU" sz="1100">
                          <a:latin typeface="Calibri"/>
                          <a:ea typeface="Times New Roman"/>
                          <a:cs typeface="Times New Roman"/>
                        </a:rPr>
                        <a:t>Pb(NO</a:t>
                      </a:r>
                      <a:r>
                        <a:rPr lang="en-AU" sz="1100" baseline="-25000">
                          <a:latin typeface="Calibri"/>
                          <a:ea typeface="Times New Roman"/>
                          <a:cs typeface="Times New Roman"/>
                        </a:rPr>
                        <a:t>3</a:t>
                      </a:r>
                      <a:r>
                        <a:rPr lang="en-AU" sz="1100">
                          <a:latin typeface="Calibri"/>
                          <a:ea typeface="Times New Roman"/>
                          <a:cs typeface="Times New Roman"/>
                        </a:rPr>
                        <a:t>)</a:t>
                      </a:r>
                      <a:r>
                        <a:rPr lang="en-AU" sz="1100" baseline="-25000">
                          <a:latin typeface="Calibri"/>
                          <a:ea typeface="Times New Roman"/>
                          <a:cs typeface="Times New Roman"/>
                        </a:rPr>
                        <a:t>2</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652">
                <a:tc>
                  <a:txBody>
                    <a:bodyPr/>
                    <a:lstStyle/>
                    <a:p>
                      <a:pPr marL="0" marR="0" algn="ctr">
                        <a:lnSpc>
                          <a:spcPct val="107000"/>
                        </a:lnSpc>
                        <a:spcBef>
                          <a:spcPts val="0"/>
                        </a:spcBef>
                        <a:spcAft>
                          <a:spcPts val="800"/>
                        </a:spcAft>
                      </a:pPr>
                      <a:endParaRPr lang="en-AU" sz="1100">
                        <a:latin typeface="Calibri"/>
                        <a:ea typeface="Times New Roman"/>
                        <a:cs typeface="Times New Roman"/>
                      </a:endParaRPr>
                    </a:p>
                    <a:p>
                      <a:pPr marL="0" marR="0" algn="ctr">
                        <a:lnSpc>
                          <a:spcPct val="107000"/>
                        </a:lnSpc>
                        <a:spcBef>
                          <a:spcPts val="0"/>
                        </a:spcBef>
                        <a:spcAft>
                          <a:spcPts val="800"/>
                        </a:spcAft>
                      </a:pPr>
                      <a:r>
                        <a:rPr lang="en-AU" sz="1100">
                          <a:latin typeface="Calibri"/>
                          <a:ea typeface="Times New Roman"/>
                          <a:cs typeface="Times New Roman"/>
                        </a:rPr>
                        <a:t>CuSO</a:t>
                      </a:r>
                      <a:r>
                        <a:rPr lang="en-AU" sz="1100" baseline="-25000">
                          <a:latin typeface="Calibri"/>
                          <a:ea typeface="Times New Roman"/>
                          <a:cs typeface="Times New Roman"/>
                        </a:rPr>
                        <a:t>4</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dirty="0">
                        <a:latin typeface="Calibri"/>
                        <a:ea typeface="Times New Roman"/>
                        <a:cs typeface="Times New Roman"/>
                      </a:endParaRPr>
                    </a:p>
                    <a:p>
                      <a:pPr marL="0" marR="0" algn="ctr">
                        <a:lnSpc>
                          <a:spcPct val="107000"/>
                        </a:lnSpc>
                        <a:spcBef>
                          <a:spcPts val="0"/>
                        </a:spcBef>
                        <a:spcAft>
                          <a:spcPts val="800"/>
                        </a:spcAft>
                      </a:pPr>
                      <a:r>
                        <a:rPr lang="en-AU" sz="2000" dirty="0">
                          <a:latin typeface="Calibri"/>
                          <a:ea typeface="Times New Roman"/>
                          <a:cs typeface="Times New Roman"/>
                        </a:rPr>
                        <a:t>+</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652">
                <a:tc>
                  <a:txBody>
                    <a:bodyPr/>
                    <a:lstStyle/>
                    <a:p>
                      <a:pPr marL="0" marR="0" algn="ctr">
                        <a:lnSpc>
                          <a:spcPct val="107000"/>
                        </a:lnSpc>
                        <a:spcBef>
                          <a:spcPts val="0"/>
                        </a:spcBef>
                        <a:spcAft>
                          <a:spcPts val="800"/>
                        </a:spcAft>
                      </a:pPr>
                      <a:endParaRPr lang="en-AU" sz="1100">
                        <a:latin typeface="Calibri"/>
                        <a:ea typeface="Times New Roman"/>
                        <a:cs typeface="Times New Roman"/>
                      </a:endParaRPr>
                    </a:p>
                    <a:p>
                      <a:pPr marL="0" marR="0" algn="ctr">
                        <a:lnSpc>
                          <a:spcPct val="107000"/>
                        </a:lnSpc>
                        <a:spcBef>
                          <a:spcPts val="0"/>
                        </a:spcBef>
                        <a:spcAft>
                          <a:spcPts val="800"/>
                        </a:spcAft>
                      </a:pPr>
                      <a:r>
                        <a:rPr lang="en-AU" sz="1100">
                          <a:latin typeface="Calibri"/>
                          <a:ea typeface="Times New Roman"/>
                          <a:cs typeface="Times New Roman"/>
                        </a:rPr>
                        <a:t>FeSO</a:t>
                      </a:r>
                      <a:r>
                        <a:rPr lang="en-AU" sz="1100" baseline="-25000">
                          <a:latin typeface="Calibri"/>
                          <a:ea typeface="Times New Roman"/>
                          <a:cs typeface="Times New Roman"/>
                        </a:rPr>
                        <a:t>4</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a:latin typeface="Calibri"/>
                        <a:ea typeface="Times New Roman"/>
                        <a:cs typeface="Times New Roman"/>
                      </a:endParaRPr>
                    </a:p>
                    <a:p>
                      <a:pPr marL="0" marR="0" algn="ctr">
                        <a:lnSpc>
                          <a:spcPct val="107000"/>
                        </a:lnSpc>
                        <a:spcBef>
                          <a:spcPts val="0"/>
                        </a:spcBef>
                        <a:spcAft>
                          <a:spcPts val="800"/>
                        </a:spcAft>
                      </a:pPr>
                      <a:r>
                        <a:rPr lang="en-AU" sz="2000">
                          <a:latin typeface="Calibri"/>
                          <a:ea typeface="Times New Roman"/>
                          <a:cs typeface="Times New Roman"/>
                        </a:rPr>
                        <a:t>+</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AU" sz="2000" dirty="0">
                        <a:latin typeface="Calibri"/>
                        <a:ea typeface="Times New Roman"/>
                        <a:cs typeface="Times New Roman"/>
                      </a:endParaRPr>
                    </a:p>
                    <a:p>
                      <a:pPr marL="0" marR="0" algn="ctr">
                        <a:lnSpc>
                          <a:spcPct val="107000"/>
                        </a:lnSpc>
                        <a:spcBef>
                          <a:spcPts val="0"/>
                        </a:spcBef>
                        <a:spcAft>
                          <a:spcPts val="800"/>
                        </a:spcAft>
                      </a:pPr>
                      <a:r>
                        <a:rPr lang="en-AU" sz="2000" dirty="0">
                          <a:latin typeface="Calibri"/>
                          <a:ea typeface="Times New Roman"/>
                          <a:cs typeface="Times New Roman"/>
                        </a:rPr>
                        <a:t>+</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AU" dirty="0" smtClean="0"/>
              <a:t>Precipitation reactions practical</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55992773"/>
              </p:ext>
            </p:extLst>
          </p:nvPr>
        </p:nvGraphicFramePr>
        <p:xfrm>
          <a:off x="228598" y="228601"/>
          <a:ext cx="8610601" cy="6551496"/>
        </p:xfrm>
        <a:graphic>
          <a:graphicData uri="http://schemas.openxmlformats.org/drawingml/2006/table">
            <a:tbl>
              <a:tblPr firstRow="1" firstCol="1" bandRow="1" bandCol="1">
                <a:tableStyleId>{5C22544A-7EE6-4342-B048-85BDC9FD1C3A}</a:tableStyleId>
              </a:tblPr>
              <a:tblGrid>
                <a:gridCol w="1549603"/>
                <a:gridCol w="1720803"/>
                <a:gridCol w="1720803"/>
                <a:gridCol w="1720803"/>
                <a:gridCol w="1720803"/>
                <a:gridCol w="177786"/>
              </a:tblGrid>
              <a:tr h="160809">
                <a:tc>
                  <a:txBody>
                    <a:bodyPr/>
                    <a:lstStyle/>
                    <a:p>
                      <a:pPr algn="ctr">
                        <a:lnSpc>
                          <a:spcPct val="107000"/>
                        </a:lnSpc>
                        <a:spcAft>
                          <a:spcPts val="800"/>
                        </a:spcAft>
                      </a:pPr>
                      <a:r>
                        <a:rPr lang="en-AU" sz="1400" dirty="0">
                          <a:effectLst/>
                        </a:rPr>
                        <a:t> </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dirty="0" err="1">
                          <a:effectLst/>
                        </a:rPr>
                        <a:t>NaCl</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a:effectLst/>
                        </a:rPr>
                        <a:t>Na</a:t>
                      </a:r>
                      <a:r>
                        <a:rPr lang="en-AU" sz="1400" baseline="-25000">
                          <a:effectLst/>
                        </a:rPr>
                        <a:t>2</a:t>
                      </a:r>
                      <a:r>
                        <a:rPr lang="en-AU" sz="1400">
                          <a:effectLst/>
                        </a:rPr>
                        <a:t>CO</a:t>
                      </a:r>
                      <a:r>
                        <a:rPr lang="en-AU" sz="1400" baseline="-25000">
                          <a:effectLst/>
                        </a:rPr>
                        <a:t>3</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a:effectLst/>
                        </a:rPr>
                        <a:t>Kl</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a:effectLst/>
                        </a:rPr>
                        <a:t>NaOH</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nSpc>
                          <a:spcPct val="107000"/>
                        </a:lnSpc>
                        <a:spcAft>
                          <a:spcPts val="800"/>
                        </a:spcAft>
                      </a:pPr>
                      <a:r>
                        <a:rPr lang="en-AU" sz="600">
                          <a:effectLst/>
                        </a:rPr>
                        <a:t> </a:t>
                      </a:r>
                      <a:endParaRPr lang="en-AU"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1063536">
                <a:tc>
                  <a:txBody>
                    <a:bodyPr/>
                    <a:lstStyle/>
                    <a:p>
                      <a:pPr algn="ctr">
                        <a:lnSpc>
                          <a:spcPct val="107000"/>
                        </a:lnSpc>
                        <a:spcAft>
                          <a:spcPts val="800"/>
                        </a:spcAft>
                      </a:pPr>
                      <a:r>
                        <a:rPr lang="en-AU" sz="1400" dirty="0">
                          <a:effectLst/>
                        </a:rPr>
                        <a:t> </a:t>
                      </a:r>
                    </a:p>
                    <a:p>
                      <a:pPr algn="ctr">
                        <a:lnSpc>
                          <a:spcPct val="107000"/>
                        </a:lnSpc>
                        <a:spcAft>
                          <a:spcPts val="800"/>
                        </a:spcAft>
                      </a:pPr>
                      <a:r>
                        <a:rPr lang="en-AU" sz="1400" dirty="0">
                          <a:effectLst/>
                        </a:rPr>
                        <a:t>BaCl</a:t>
                      </a:r>
                      <a:r>
                        <a:rPr lang="en-AU" sz="1400" baseline="-25000" dirty="0">
                          <a:effectLst/>
                        </a:rPr>
                        <a:t>2</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dirty="0">
                          <a:effectLst/>
                        </a:rPr>
                        <a:t> </a:t>
                      </a:r>
                    </a:p>
                    <a:p>
                      <a:pPr algn="ctr">
                        <a:lnSpc>
                          <a:spcPct val="107000"/>
                        </a:lnSpc>
                        <a:spcAft>
                          <a:spcPts val="800"/>
                        </a:spcAft>
                      </a:pPr>
                      <a:r>
                        <a:rPr lang="en-AU" sz="1400" dirty="0">
                          <a:effectLst/>
                        </a:rPr>
                        <a:t>-</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a:effectLst/>
                        </a:rPr>
                        <a:t>BaCl</a:t>
                      </a:r>
                      <a:r>
                        <a:rPr lang="en-AU" sz="1400" baseline="-25000">
                          <a:effectLst/>
                        </a:rPr>
                        <a:t>2 </a:t>
                      </a:r>
                      <a:r>
                        <a:rPr lang="en-AU" sz="1400">
                          <a:effectLst/>
                        </a:rPr>
                        <a:t>+ Na</a:t>
                      </a:r>
                      <a:r>
                        <a:rPr lang="en-AU" sz="1400" baseline="-25000">
                          <a:effectLst/>
                        </a:rPr>
                        <a:t>2</a:t>
                      </a:r>
                      <a:r>
                        <a:rPr lang="en-AU" sz="1400">
                          <a:effectLst/>
                        </a:rPr>
                        <a:t>CO</a:t>
                      </a:r>
                      <a:r>
                        <a:rPr lang="en-AU" sz="1400" baseline="-25000">
                          <a:effectLst/>
                        </a:rPr>
                        <a:t>3</a:t>
                      </a:r>
                      <a:endParaRPr lang="en-AU" sz="1400">
                        <a:effectLst/>
                      </a:endParaRPr>
                    </a:p>
                    <a:p>
                      <a:pPr algn="ctr">
                        <a:lnSpc>
                          <a:spcPct val="107000"/>
                        </a:lnSpc>
                        <a:spcAft>
                          <a:spcPts val="800"/>
                        </a:spcAft>
                      </a:pPr>
                      <a:r>
                        <a:rPr lang="en-AU" sz="1400">
                          <a:effectLst/>
                        </a:rPr>
                        <a:t>→</a:t>
                      </a:r>
                    </a:p>
                    <a:p>
                      <a:pPr algn="ctr">
                        <a:lnSpc>
                          <a:spcPct val="107000"/>
                        </a:lnSpc>
                        <a:spcAft>
                          <a:spcPts val="800"/>
                        </a:spcAft>
                      </a:pPr>
                      <a:r>
                        <a:rPr lang="en-AU" sz="1400">
                          <a:effectLst/>
                          <a:highlight>
                            <a:srgbClr val="FFFF00"/>
                          </a:highlight>
                        </a:rPr>
                        <a:t>BaCO</a:t>
                      </a:r>
                      <a:r>
                        <a:rPr lang="en-AU" sz="1400" baseline="-25000">
                          <a:effectLst/>
                          <a:highlight>
                            <a:srgbClr val="FFFF00"/>
                          </a:highlight>
                        </a:rPr>
                        <a:t>3</a:t>
                      </a:r>
                      <a:r>
                        <a:rPr lang="en-AU" sz="1400">
                          <a:effectLst/>
                        </a:rPr>
                        <a:t>+ 2NaCl</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a:effectLst/>
                        </a:rPr>
                        <a:t> </a:t>
                      </a:r>
                    </a:p>
                    <a:p>
                      <a:pPr algn="ctr">
                        <a:lnSpc>
                          <a:spcPct val="107000"/>
                        </a:lnSpc>
                        <a:spcAft>
                          <a:spcPts val="800"/>
                        </a:spcAft>
                      </a:pPr>
                      <a:r>
                        <a:rPr lang="en-AU" sz="1400">
                          <a:effectLst/>
                        </a:rPr>
                        <a:t>-</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gridSpan="2">
                  <a:txBody>
                    <a:bodyPr/>
                    <a:lstStyle/>
                    <a:p>
                      <a:pPr algn="ctr">
                        <a:lnSpc>
                          <a:spcPct val="107000"/>
                        </a:lnSpc>
                        <a:spcAft>
                          <a:spcPts val="800"/>
                        </a:spcAft>
                      </a:pPr>
                      <a:r>
                        <a:rPr lang="en-AU" sz="1400">
                          <a:effectLst/>
                        </a:rPr>
                        <a:t> </a:t>
                      </a:r>
                    </a:p>
                    <a:p>
                      <a:pPr algn="ctr">
                        <a:lnSpc>
                          <a:spcPct val="107000"/>
                        </a:lnSpc>
                        <a:spcAft>
                          <a:spcPts val="800"/>
                        </a:spcAft>
                      </a:pPr>
                      <a:r>
                        <a:rPr lang="en-AU" sz="1400">
                          <a:effectLst/>
                        </a:rPr>
                        <a:t>-</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hMerge="1">
                  <a:txBody>
                    <a:bodyPr/>
                    <a:lstStyle/>
                    <a:p>
                      <a:endParaRPr lang="en-AU"/>
                    </a:p>
                  </a:txBody>
                  <a:tcPr/>
                </a:tc>
              </a:tr>
              <a:tr h="1353980">
                <a:tc>
                  <a:txBody>
                    <a:bodyPr/>
                    <a:lstStyle/>
                    <a:p>
                      <a:pPr algn="ctr">
                        <a:lnSpc>
                          <a:spcPct val="107000"/>
                        </a:lnSpc>
                        <a:spcAft>
                          <a:spcPts val="800"/>
                        </a:spcAft>
                      </a:pPr>
                      <a:r>
                        <a:rPr lang="en-AU" sz="1400">
                          <a:effectLst/>
                        </a:rPr>
                        <a:t> </a:t>
                      </a:r>
                    </a:p>
                    <a:p>
                      <a:pPr algn="ctr">
                        <a:lnSpc>
                          <a:spcPct val="107000"/>
                        </a:lnSpc>
                        <a:spcAft>
                          <a:spcPts val="800"/>
                        </a:spcAft>
                      </a:pPr>
                      <a:r>
                        <a:rPr lang="en-AU" sz="1400">
                          <a:effectLst/>
                        </a:rPr>
                        <a:t>AgNO</a:t>
                      </a:r>
                      <a:r>
                        <a:rPr lang="en-AU" sz="1400" baseline="-25000">
                          <a:effectLst/>
                        </a:rPr>
                        <a:t>3</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dirty="0">
                          <a:effectLst/>
                        </a:rPr>
                        <a:t>AgNO</a:t>
                      </a:r>
                      <a:r>
                        <a:rPr lang="en-AU" sz="1400" baseline="-25000" dirty="0">
                          <a:effectLst/>
                        </a:rPr>
                        <a:t>3 </a:t>
                      </a:r>
                      <a:r>
                        <a:rPr lang="en-AU" sz="1400" dirty="0">
                          <a:effectLst/>
                        </a:rPr>
                        <a:t>+ </a:t>
                      </a:r>
                      <a:r>
                        <a:rPr lang="en-AU" sz="1400" dirty="0" err="1">
                          <a:effectLst/>
                        </a:rPr>
                        <a:t>NaCl</a:t>
                      </a:r>
                      <a:endParaRPr lang="en-AU" sz="1400" dirty="0">
                        <a:effectLst/>
                      </a:endParaRPr>
                    </a:p>
                    <a:p>
                      <a:pPr algn="ctr">
                        <a:lnSpc>
                          <a:spcPct val="107000"/>
                        </a:lnSpc>
                        <a:spcAft>
                          <a:spcPts val="800"/>
                        </a:spcAft>
                      </a:pPr>
                      <a:r>
                        <a:rPr lang="en-AU" sz="1400" dirty="0">
                          <a:effectLst/>
                        </a:rPr>
                        <a:t>→</a:t>
                      </a:r>
                    </a:p>
                    <a:p>
                      <a:pPr algn="ctr">
                        <a:lnSpc>
                          <a:spcPct val="107000"/>
                        </a:lnSpc>
                        <a:spcAft>
                          <a:spcPts val="800"/>
                        </a:spcAft>
                      </a:pPr>
                      <a:r>
                        <a:rPr lang="en-AU" sz="1400" dirty="0" err="1">
                          <a:effectLst/>
                          <a:highlight>
                            <a:srgbClr val="FFFF00"/>
                          </a:highlight>
                        </a:rPr>
                        <a:t>AgCl</a:t>
                      </a:r>
                      <a:r>
                        <a:rPr lang="en-AU" sz="1400" baseline="-25000" dirty="0">
                          <a:effectLst/>
                        </a:rPr>
                        <a:t> </a:t>
                      </a:r>
                      <a:r>
                        <a:rPr lang="en-AU" sz="1400" dirty="0">
                          <a:effectLst/>
                        </a:rPr>
                        <a:t>+ NaNO</a:t>
                      </a:r>
                      <a:r>
                        <a:rPr lang="en-AU" sz="1400" baseline="-25000" dirty="0">
                          <a:effectLst/>
                        </a:rPr>
                        <a:t>3</a:t>
                      </a:r>
                      <a:endParaRPr lang="en-AU" sz="1400" dirty="0">
                        <a:effectLst/>
                      </a:endParaRPr>
                    </a:p>
                    <a:p>
                      <a:pPr algn="ctr">
                        <a:lnSpc>
                          <a:spcPct val="107000"/>
                        </a:lnSpc>
                        <a:spcAft>
                          <a:spcPts val="800"/>
                        </a:spcAft>
                      </a:pPr>
                      <a:r>
                        <a:rPr lang="en-AU" sz="1400" dirty="0">
                          <a:effectLst/>
                        </a:rPr>
                        <a:t> </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dirty="0">
                          <a:effectLst/>
                        </a:rPr>
                        <a:t>AgNO</a:t>
                      </a:r>
                      <a:r>
                        <a:rPr lang="en-AU" sz="1400" baseline="-25000" dirty="0">
                          <a:effectLst/>
                        </a:rPr>
                        <a:t>3 </a:t>
                      </a:r>
                      <a:r>
                        <a:rPr lang="en-AU" sz="1400" dirty="0">
                          <a:effectLst/>
                        </a:rPr>
                        <a:t>+ Na</a:t>
                      </a:r>
                      <a:r>
                        <a:rPr lang="en-AU" sz="1400" baseline="-25000" dirty="0">
                          <a:effectLst/>
                        </a:rPr>
                        <a:t>2</a:t>
                      </a:r>
                      <a:r>
                        <a:rPr lang="en-AU" sz="1400" dirty="0">
                          <a:effectLst/>
                        </a:rPr>
                        <a:t>CO</a:t>
                      </a:r>
                      <a:r>
                        <a:rPr lang="en-AU" sz="1400" baseline="-25000" dirty="0">
                          <a:effectLst/>
                        </a:rPr>
                        <a:t>3</a:t>
                      </a:r>
                      <a:r>
                        <a:rPr lang="en-AU" sz="1400" dirty="0">
                          <a:effectLst/>
                        </a:rPr>
                        <a:t> </a:t>
                      </a:r>
                    </a:p>
                    <a:p>
                      <a:pPr algn="ctr">
                        <a:lnSpc>
                          <a:spcPct val="107000"/>
                        </a:lnSpc>
                        <a:spcAft>
                          <a:spcPts val="800"/>
                        </a:spcAft>
                      </a:pPr>
                      <a:r>
                        <a:rPr lang="en-AU" sz="1400" dirty="0">
                          <a:effectLst/>
                        </a:rPr>
                        <a:t>→</a:t>
                      </a:r>
                    </a:p>
                    <a:p>
                      <a:pPr algn="ctr">
                        <a:lnSpc>
                          <a:spcPct val="107000"/>
                        </a:lnSpc>
                        <a:spcAft>
                          <a:spcPts val="800"/>
                        </a:spcAft>
                      </a:pPr>
                      <a:r>
                        <a:rPr lang="en-AU" sz="1400" dirty="0">
                          <a:effectLst/>
                          <a:highlight>
                            <a:srgbClr val="FFFF00"/>
                          </a:highlight>
                        </a:rPr>
                        <a:t>AgCO</a:t>
                      </a:r>
                      <a:r>
                        <a:rPr lang="en-AU" sz="1400" baseline="-25000" dirty="0">
                          <a:effectLst/>
                          <a:highlight>
                            <a:srgbClr val="FFFF00"/>
                          </a:highlight>
                        </a:rPr>
                        <a:t>3</a:t>
                      </a:r>
                      <a:r>
                        <a:rPr lang="en-AU" sz="1400" baseline="-25000" dirty="0">
                          <a:effectLst/>
                        </a:rPr>
                        <a:t> </a:t>
                      </a:r>
                      <a:r>
                        <a:rPr lang="en-AU" sz="1400" dirty="0">
                          <a:effectLst/>
                        </a:rPr>
                        <a:t>+ Na</a:t>
                      </a:r>
                      <a:r>
                        <a:rPr lang="en-AU" sz="1400" baseline="-25000" dirty="0">
                          <a:effectLst/>
                        </a:rPr>
                        <a:t>2</a:t>
                      </a:r>
                      <a:r>
                        <a:rPr lang="en-AU" sz="1400" dirty="0">
                          <a:effectLst/>
                        </a:rPr>
                        <a:t>NO</a:t>
                      </a:r>
                      <a:r>
                        <a:rPr lang="en-AU" sz="1400" baseline="-25000" dirty="0">
                          <a:effectLst/>
                        </a:rPr>
                        <a:t>3</a:t>
                      </a:r>
                      <a:endParaRPr lang="en-AU" sz="1400" dirty="0">
                        <a:effectLst/>
                      </a:endParaRPr>
                    </a:p>
                    <a:p>
                      <a:pPr>
                        <a:lnSpc>
                          <a:spcPct val="107000"/>
                        </a:lnSpc>
                        <a:spcAft>
                          <a:spcPts val="800"/>
                        </a:spcAft>
                      </a:pPr>
                      <a:r>
                        <a:rPr lang="en-AU" sz="1400" dirty="0">
                          <a:effectLst/>
                        </a:rPr>
                        <a:t> </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a:effectLst/>
                        </a:rPr>
                        <a:t>AgNO</a:t>
                      </a:r>
                      <a:r>
                        <a:rPr lang="en-AU" sz="1400" baseline="-25000">
                          <a:effectLst/>
                        </a:rPr>
                        <a:t>3</a:t>
                      </a:r>
                      <a:r>
                        <a:rPr lang="en-AU" sz="1400">
                          <a:effectLst/>
                        </a:rPr>
                        <a:t> + Kl</a:t>
                      </a:r>
                    </a:p>
                    <a:p>
                      <a:pPr algn="ctr">
                        <a:lnSpc>
                          <a:spcPct val="107000"/>
                        </a:lnSpc>
                        <a:spcAft>
                          <a:spcPts val="800"/>
                        </a:spcAft>
                      </a:pPr>
                      <a:r>
                        <a:rPr lang="en-AU" sz="1400">
                          <a:effectLst/>
                        </a:rPr>
                        <a:t>→</a:t>
                      </a:r>
                    </a:p>
                    <a:p>
                      <a:pPr algn="ctr">
                        <a:lnSpc>
                          <a:spcPct val="107000"/>
                        </a:lnSpc>
                        <a:spcAft>
                          <a:spcPts val="800"/>
                        </a:spcAft>
                      </a:pPr>
                      <a:r>
                        <a:rPr lang="en-AU" sz="1400">
                          <a:effectLst/>
                          <a:highlight>
                            <a:srgbClr val="FFFF00"/>
                          </a:highlight>
                        </a:rPr>
                        <a:t>AgI</a:t>
                      </a:r>
                      <a:r>
                        <a:rPr lang="en-AU" sz="1400">
                          <a:effectLst/>
                        </a:rPr>
                        <a:t> + KNO</a:t>
                      </a:r>
                      <a:r>
                        <a:rPr lang="en-AU" sz="1400" baseline="-25000">
                          <a:effectLst/>
                        </a:rPr>
                        <a:t>3</a:t>
                      </a:r>
                      <a:endParaRPr lang="en-AU" sz="1400">
                        <a:effectLst/>
                      </a:endParaRPr>
                    </a:p>
                    <a:p>
                      <a:pPr>
                        <a:lnSpc>
                          <a:spcPct val="107000"/>
                        </a:lnSpc>
                        <a:spcAft>
                          <a:spcPts val="800"/>
                        </a:spcAft>
                      </a:pPr>
                      <a:r>
                        <a:rPr lang="en-AU" sz="1400">
                          <a:effectLst/>
                        </a:rPr>
                        <a:t> </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gridSpan="2">
                  <a:txBody>
                    <a:bodyPr/>
                    <a:lstStyle/>
                    <a:p>
                      <a:pPr algn="ctr">
                        <a:lnSpc>
                          <a:spcPct val="107000"/>
                        </a:lnSpc>
                        <a:spcAft>
                          <a:spcPts val="800"/>
                        </a:spcAft>
                      </a:pPr>
                      <a:r>
                        <a:rPr lang="en-AU" sz="1400">
                          <a:effectLst/>
                        </a:rPr>
                        <a:t>AgNO</a:t>
                      </a:r>
                      <a:r>
                        <a:rPr lang="en-AU" sz="1400" baseline="-25000">
                          <a:effectLst/>
                        </a:rPr>
                        <a:t>3</a:t>
                      </a:r>
                      <a:r>
                        <a:rPr lang="en-AU" sz="1400">
                          <a:effectLst/>
                        </a:rPr>
                        <a:t> + NaOH</a:t>
                      </a:r>
                    </a:p>
                    <a:p>
                      <a:pPr algn="ctr">
                        <a:lnSpc>
                          <a:spcPct val="107000"/>
                        </a:lnSpc>
                        <a:spcAft>
                          <a:spcPts val="800"/>
                        </a:spcAft>
                      </a:pPr>
                      <a:r>
                        <a:rPr lang="en-AU" sz="1400">
                          <a:effectLst/>
                        </a:rPr>
                        <a:t>→</a:t>
                      </a:r>
                    </a:p>
                    <a:p>
                      <a:pPr algn="ctr">
                        <a:lnSpc>
                          <a:spcPct val="107000"/>
                        </a:lnSpc>
                        <a:spcAft>
                          <a:spcPts val="800"/>
                        </a:spcAft>
                      </a:pPr>
                      <a:r>
                        <a:rPr lang="en-AU" sz="1400">
                          <a:effectLst/>
                          <a:highlight>
                            <a:srgbClr val="FFFF00"/>
                          </a:highlight>
                        </a:rPr>
                        <a:t>AgOH</a:t>
                      </a:r>
                      <a:r>
                        <a:rPr lang="en-AU" sz="1400">
                          <a:effectLst/>
                        </a:rPr>
                        <a:t> + NaNO</a:t>
                      </a:r>
                      <a:r>
                        <a:rPr lang="en-AU" sz="1400" baseline="-25000">
                          <a:effectLst/>
                        </a:rPr>
                        <a:t>3</a:t>
                      </a:r>
                      <a:endParaRPr lang="en-AU" sz="1400">
                        <a:effectLst/>
                      </a:endParaRPr>
                    </a:p>
                    <a:p>
                      <a:pPr>
                        <a:lnSpc>
                          <a:spcPct val="107000"/>
                        </a:lnSpc>
                        <a:spcAft>
                          <a:spcPts val="800"/>
                        </a:spcAft>
                      </a:pPr>
                      <a:r>
                        <a:rPr lang="en-AU" sz="1400">
                          <a:effectLst/>
                        </a:rPr>
                        <a:t> </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hMerge="1">
                  <a:txBody>
                    <a:bodyPr/>
                    <a:lstStyle/>
                    <a:p>
                      <a:endParaRPr lang="en-AU"/>
                    </a:p>
                  </a:txBody>
                  <a:tcPr/>
                </a:tc>
              </a:tr>
              <a:tr h="1353980">
                <a:tc>
                  <a:txBody>
                    <a:bodyPr/>
                    <a:lstStyle/>
                    <a:p>
                      <a:pPr algn="ctr">
                        <a:lnSpc>
                          <a:spcPct val="107000"/>
                        </a:lnSpc>
                        <a:spcAft>
                          <a:spcPts val="800"/>
                        </a:spcAft>
                      </a:pPr>
                      <a:r>
                        <a:rPr lang="en-AU" sz="1400">
                          <a:effectLst/>
                        </a:rPr>
                        <a:t> </a:t>
                      </a:r>
                    </a:p>
                    <a:p>
                      <a:pPr algn="ctr">
                        <a:lnSpc>
                          <a:spcPct val="107000"/>
                        </a:lnSpc>
                        <a:spcAft>
                          <a:spcPts val="800"/>
                        </a:spcAft>
                      </a:pPr>
                      <a:r>
                        <a:rPr lang="en-AU" sz="1400">
                          <a:effectLst/>
                        </a:rPr>
                        <a:t>Pb(NO</a:t>
                      </a:r>
                      <a:r>
                        <a:rPr lang="en-AU" sz="1400" baseline="-25000">
                          <a:effectLst/>
                        </a:rPr>
                        <a:t>3</a:t>
                      </a:r>
                      <a:r>
                        <a:rPr lang="en-AU" sz="1400">
                          <a:effectLst/>
                        </a:rPr>
                        <a:t>)</a:t>
                      </a:r>
                      <a:r>
                        <a:rPr lang="en-AU" sz="1400" baseline="-25000">
                          <a:effectLst/>
                        </a:rPr>
                        <a:t>2</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a:effectLst/>
                        </a:rPr>
                        <a:t>Pb(NO</a:t>
                      </a:r>
                      <a:r>
                        <a:rPr lang="en-AU" sz="1400" baseline="-25000">
                          <a:effectLst/>
                        </a:rPr>
                        <a:t>3</a:t>
                      </a:r>
                      <a:r>
                        <a:rPr lang="en-AU" sz="1400">
                          <a:effectLst/>
                        </a:rPr>
                        <a:t>)</a:t>
                      </a:r>
                      <a:r>
                        <a:rPr lang="en-AU" sz="1400" baseline="-25000">
                          <a:effectLst/>
                        </a:rPr>
                        <a:t>2</a:t>
                      </a:r>
                      <a:r>
                        <a:rPr lang="en-AU" sz="1400">
                          <a:effectLst/>
                        </a:rPr>
                        <a:t>+ 2NaCl</a:t>
                      </a:r>
                    </a:p>
                    <a:p>
                      <a:pPr algn="ctr">
                        <a:lnSpc>
                          <a:spcPct val="107000"/>
                        </a:lnSpc>
                        <a:spcAft>
                          <a:spcPts val="800"/>
                        </a:spcAft>
                      </a:pPr>
                      <a:r>
                        <a:rPr lang="en-AU" sz="1400">
                          <a:effectLst/>
                        </a:rPr>
                        <a:t>→</a:t>
                      </a:r>
                    </a:p>
                    <a:p>
                      <a:pPr algn="ctr">
                        <a:lnSpc>
                          <a:spcPct val="107000"/>
                        </a:lnSpc>
                        <a:spcAft>
                          <a:spcPts val="800"/>
                        </a:spcAft>
                      </a:pPr>
                      <a:r>
                        <a:rPr lang="en-AU" sz="1400">
                          <a:effectLst/>
                          <a:highlight>
                            <a:srgbClr val="FFFF00"/>
                          </a:highlight>
                        </a:rPr>
                        <a:t>PbCl</a:t>
                      </a:r>
                      <a:r>
                        <a:rPr lang="en-AU" sz="1400" baseline="-25000">
                          <a:effectLst/>
                          <a:highlight>
                            <a:srgbClr val="FFFF00"/>
                          </a:highlight>
                        </a:rPr>
                        <a:t>2</a:t>
                      </a:r>
                      <a:r>
                        <a:rPr lang="en-AU" sz="1400" baseline="-25000">
                          <a:effectLst/>
                        </a:rPr>
                        <a:t> </a:t>
                      </a:r>
                      <a:r>
                        <a:rPr lang="en-AU" sz="1400">
                          <a:effectLst/>
                        </a:rPr>
                        <a:t>+ 2NaNO</a:t>
                      </a:r>
                      <a:r>
                        <a:rPr lang="en-AU" sz="1400" baseline="-25000">
                          <a:effectLst/>
                        </a:rPr>
                        <a:t>3</a:t>
                      </a:r>
                      <a:endParaRPr lang="en-AU" sz="1400">
                        <a:effectLst/>
                      </a:endParaRPr>
                    </a:p>
                    <a:p>
                      <a:pPr algn="ctr">
                        <a:lnSpc>
                          <a:spcPct val="107000"/>
                        </a:lnSpc>
                        <a:spcAft>
                          <a:spcPts val="800"/>
                        </a:spcAft>
                      </a:pPr>
                      <a:r>
                        <a:rPr lang="en-AU" sz="1400">
                          <a:effectLst/>
                        </a:rPr>
                        <a:t> </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dirty="0" err="1">
                          <a:effectLst/>
                        </a:rPr>
                        <a:t>Pb</a:t>
                      </a:r>
                      <a:r>
                        <a:rPr lang="en-AU" sz="1400" dirty="0">
                          <a:effectLst/>
                        </a:rPr>
                        <a:t>(NO</a:t>
                      </a:r>
                      <a:r>
                        <a:rPr lang="en-AU" sz="1400" baseline="-25000" dirty="0">
                          <a:effectLst/>
                        </a:rPr>
                        <a:t>3</a:t>
                      </a:r>
                      <a:r>
                        <a:rPr lang="en-AU" sz="1400" dirty="0">
                          <a:effectLst/>
                        </a:rPr>
                        <a:t>)</a:t>
                      </a:r>
                      <a:r>
                        <a:rPr lang="en-AU" sz="1400" baseline="-25000" dirty="0">
                          <a:effectLst/>
                        </a:rPr>
                        <a:t>2 </a:t>
                      </a:r>
                      <a:r>
                        <a:rPr lang="en-AU" sz="1400" dirty="0">
                          <a:effectLst/>
                        </a:rPr>
                        <a:t>+ 2Na</a:t>
                      </a:r>
                      <a:r>
                        <a:rPr lang="en-AU" sz="1400" baseline="-25000" dirty="0">
                          <a:effectLst/>
                        </a:rPr>
                        <a:t>2</a:t>
                      </a:r>
                      <a:r>
                        <a:rPr lang="en-AU" sz="1400" dirty="0">
                          <a:effectLst/>
                        </a:rPr>
                        <a:t>CO</a:t>
                      </a:r>
                      <a:r>
                        <a:rPr lang="en-AU" sz="1400" baseline="-25000" dirty="0">
                          <a:effectLst/>
                        </a:rPr>
                        <a:t>3</a:t>
                      </a:r>
                      <a:endParaRPr lang="en-AU" sz="1400" dirty="0">
                        <a:effectLst/>
                      </a:endParaRPr>
                    </a:p>
                    <a:p>
                      <a:pPr algn="ctr">
                        <a:lnSpc>
                          <a:spcPct val="107000"/>
                        </a:lnSpc>
                        <a:spcAft>
                          <a:spcPts val="800"/>
                        </a:spcAft>
                      </a:pPr>
                      <a:r>
                        <a:rPr lang="en-AU" sz="1400" dirty="0">
                          <a:effectLst/>
                        </a:rPr>
                        <a:t>→</a:t>
                      </a:r>
                    </a:p>
                    <a:p>
                      <a:pPr algn="ctr">
                        <a:lnSpc>
                          <a:spcPct val="107000"/>
                        </a:lnSpc>
                        <a:spcAft>
                          <a:spcPts val="800"/>
                        </a:spcAft>
                      </a:pPr>
                      <a:r>
                        <a:rPr lang="en-AU" sz="1400" dirty="0" err="1">
                          <a:effectLst/>
                          <a:highlight>
                            <a:srgbClr val="FFFF00"/>
                          </a:highlight>
                        </a:rPr>
                        <a:t>Pb</a:t>
                      </a:r>
                      <a:r>
                        <a:rPr lang="en-AU" sz="1400" dirty="0">
                          <a:effectLst/>
                          <a:highlight>
                            <a:srgbClr val="FFFF00"/>
                          </a:highlight>
                        </a:rPr>
                        <a:t>(CO</a:t>
                      </a:r>
                      <a:r>
                        <a:rPr lang="en-AU" sz="1400" baseline="-25000" dirty="0">
                          <a:effectLst/>
                          <a:highlight>
                            <a:srgbClr val="FFFF00"/>
                          </a:highlight>
                        </a:rPr>
                        <a:t>3</a:t>
                      </a:r>
                      <a:r>
                        <a:rPr lang="en-AU" sz="1400" dirty="0">
                          <a:effectLst/>
                          <a:highlight>
                            <a:srgbClr val="FFFF00"/>
                          </a:highlight>
                        </a:rPr>
                        <a:t>)</a:t>
                      </a:r>
                      <a:r>
                        <a:rPr lang="en-AU" sz="1400" baseline="-25000" dirty="0">
                          <a:effectLst/>
                          <a:highlight>
                            <a:srgbClr val="FFFF00"/>
                          </a:highlight>
                        </a:rPr>
                        <a:t>2</a:t>
                      </a:r>
                      <a:r>
                        <a:rPr lang="en-AU" sz="1400" baseline="-25000" dirty="0">
                          <a:effectLst/>
                        </a:rPr>
                        <a:t> </a:t>
                      </a:r>
                      <a:r>
                        <a:rPr lang="en-AU" sz="1400" dirty="0">
                          <a:effectLst/>
                        </a:rPr>
                        <a:t>+ 2Na</a:t>
                      </a:r>
                      <a:r>
                        <a:rPr lang="en-AU" sz="1400" baseline="-25000" dirty="0">
                          <a:effectLst/>
                        </a:rPr>
                        <a:t>2</a:t>
                      </a:r>
                      <a:r>
                        <a:rPr lang="en-AU" sz="1400" dirty="0">
                          <a:effectLst/>
                        </a:rPr>
                        <a:t>NO</a:t>
                      </a:r>
                      <a:r>
                        <a:rPr lang="en-AU" sz="1400" baseline="-25000" dirty="0">
                          <a:effectLst/>
                        </a:rPr>
                        <a:t>3</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dirty="0" err="1">
                          <a:effectLst/>
                        </a:rPr>
                        <a:t>Pb</a:t>
                      </a:r>
                      <a:r>
                        <a:rPr lang="en-AU" sz="1400" dirty="0">
                          <a:effectLst/>
                        </a:rPr>
                        <a:t>(NO</a:t>
                      </a:r>
                      <a:r>
                        <a:rPr lang="en-AU" sz="1400" baseline="-25000" dirty="0">
                          <a:effectLst/>
                        </a:rPr>
                        <a:t>3</a:t>
                      </a:r>
                      <a:r>
                        <a:rPr lang="en-AU" sz="1400" dirty="0">
                          <a:effectLst/>
                        </a:rPr>
                        <a:t>)</a:t>
                      </a:r>
                      <a:r>
                        <a:rPr lang="en-AU" sz="1400" baseline="-25000" dirty="0">
                          <a:effectLst/>
                        </a:rPr>
                        <a:t>2 </a:t>
                      </a:r>
                      <a:r>
                        <a:rPr lang="en-AU" sz="1400" dirty="0">
                          <a:effectLst/>
                        </a:rPr>
                        <a:t>+2Kl</a:t>
                      </a:r>
                    </a:p>
                    <a:p>
                      <a:pPr algn="ctr">
                        <a:lnSpc>
                          <a:spcPct val="107000"/>
                        </a:lnSpc>
                        <a:spcAft>
                          <a:spcPts val="800"/>
                        </a:spcAft>
                      </a:pPr>
                      <a:r>
                        <a:rPr lang="en-AU" sz="1400" dirty="0">
                          <a:effectLst/>
                        </a:rPr>
                        <a:t>→</a:t>
                      </a:r>
                    </a:p>
                    <a:p>
                      <a:pPr algn="ctr">
                        <a:lnSpc>
                          <a:spcPct val="107000"/>
                        </a:lnSpc>
                        <a:spcAft>
                          <a:spcPts val="800"/>
                        </a:spcAft>
                      </a:pPr>
                      <a:r>
                        <a:rPr lang="en-AU" sz="1400" dirty="0">
                          <a:effectLst/>
                          <a:highlight>
                            <a:srgbClr val="FFFF00"/>
                          </a:highlight>
                        </a:rPr>
                        <a:t>PbI</a:t>
                      </a:r>
                      <a:r>
                        <a:rPr lang="en-AU" sz="1400" baseline="-25000" dirty="0">
                          <a:effectLst/>
                          <a:highlight>
                            <a:srgbClr val="FFFF00"/>
                          </a:highlight>
                        </a:rPr>
                        <a:t>2</a:t>
                      </a:r>
                      <a:r>
                        <a:rPr lang="en-AU" sz="1400" baseline="-25000" dirty="0">
                          <a:effectLst/>
                        </a:rPr>
                        <a:t> </a:t>
                      </a:r>
                      <a:r>
                        <a:rPr lang="en-AU" sz="1400" dirty="0">
                          <a:effectLst/>
                        </a:rPr>
                        <a:t>+ 2KNO</a:t>
                      </a:r>
                      <a:r>
                        <a:rPr lang="en-AU" sz="1400" baseline="-25000" dirty="0">
                          <a:effectLst/>
                        </a:rPr>
                        <a:t>3</a:t>
                      </a:r>
                      <a:endParaRPr lang="en-AU" sz="1400" dirty="0">
                        <a:effectLst/>
                      </a:endParaRPr>
                    </a:p>
                    <a:p>
                      <a:pPr algn="ctr">
                        <a:lnSpc>
                          <a:spcPct val="107000"/>
                        </a:lnSpc>
                        <a:spcAft>
                          <a:spcPts val="800"/>
                        </a:spcAft>
                      </a:pPr>
                      <a:r>
                        <a:rPr lang="en-AU" sz="1400" dirty="0">
                          <a:effectLst/>
                        </a:rPr>
                        <a:t> </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gridSpan="2">
                  <a:txBody>
                    <a:bodyPr/>
                    <a:lstStyle/>
                    <a:p>
                      <a:pPr algn="ctr">
                        <a:lnSpc>
                          <a:spcPct val="107000"/>
                        </a:lnSpc>
                        <a:spcAft>
                          <a:spcPts val="800"/>
                        </a:spcAft>
                      </a:pPr>
                      <a:r>
                        <a:rPr lang="en-AU" sz="1400">
                          <a:effectLst/>
                        </a:rPr>
                        <a:t>Pb(NO</a:t>
                      </a:r>
                      <a:r>
                        <a:rPr lang="en-AU" sz="1400" baseline="-25000">
                          <a:effectLst/>
                        </a:rPr>
                        <a:t>3</a:t>
                      </a:r>
                      <a:r>
                        <a:rPr lang="en-AU" sz="1400">
                          <a:effectLst/>
                        </a:rPr>
                        <a:t>)</a:t>
                      </a:r>
                      <a:r>
                        <a:rPr lang="en-AU" sz="1400" baseline="-25000">
                          <a:effectLst/>
                        </a:rPr>
                        <a:t>2 </a:t>
                      </a:r>
                      <a:r>
                        <a:rPr lang="en-AU" sz="1400">
                          <a:effectLst/>
                        </a:rPr>
                        <a:t>+ 2NaOH</a:t>
                      </a:r>
                    </a:p>
                    <a:p>
                      <a:pPr algn="ctr">
                        <a:lnSpc>
                          <a:spcPct val="107000"/>
                        </a:lnSpc>
                        <a:spcAft>
                          <a:spcPts val="800"/>
                        </a:spcAft>
                      </a:pPr>
                      <a:r>
                        <a:rPr lang="en-AU" sz="1400">
                          <a:effectLst/>
                        </a:rPr>
                        <a:t>→</a:t>
                      </a:r>
                    </a:p>
                    <a:p>
                      <a:pPr algn="ctr">
                        <a:lnSpc>
                          <a:spcPct val="107000"/>
                        </a:lnSpc>
                        <a:spcAft>
                          <a:spcPts val="800"/>
                        </a:spcAft>
                      </a:pPr>
                      <a:r>
                        <a:rPr lang="en-AU" sz="1400">
                          <a:effectLst/>
                          <a:highlight>
                            <a:srgbClr val="FFFF00"/>
                          </a:highlight>
                        </a:rPr>
                        <a:t>Pb(OH)</a:t>
                      </a:r>
                      <a:r>
                        <a:rPr lang="en-AU" sz="1400" baseline="-25000">
                          <a:effectLst/>
                          <a:highlight>
                            <a:srgbClr val="FFFF00"/>
                          </a:highlight>
                        </a:rPr>
                        <a:t>2</a:t>
                      </a:r>
                      <a:r>
                        <a:rPr lang="en-AU" sz="1400" baseline="-25000">
                          <a:effectLst/>
                        </a:rPr>
                        <a:t> </a:t>
                      </a:r>
                      <a:r>
                        <a:rPr lang="en-AU" sz="1400">
                          <a:effectLst/>
                        </a:rPr>
                        <a:t>+ 2NaNO</a:t>
                      </a:r>
                      <a:r>
                        <a:rPr lang="en-AU" sz="1400" baseline="-25000">
                          <a:effectLst/>
                        </a:rPr>
                        <a:t>3</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hMerge="1">
                  <a:txBody>
                    <a:bodyPr/>
                    <a:lstStyle/>
                    <a:p>
                      <a:endParaRPr lang="en-AU"/>
                    </a:p>
                  </a:txBody>
                  <a:tcPr/>
                </a:tc>
              </a:tr>
              <a:tr h="1353980">
                <a:tc>
                  <a:txBody>
                    <a:bodyPr/>
                    <a:lstStyle/>
                    <a:p>
                      <a:pPr algn="ctr">
                        <a:lnSpc>
                          <a:spcPct val="107000"/>
                        </a:lnSpc>
                        <a:spcAft>
                          <a:spcPts val="800"/>
                        </a:spcAft>
                      </a:pPr>
                      <a:r>
                        <a:rPr lang="en-AU" sz="1400">
                          <a:effectLst/>
                          <a:highlight>
                            <a:srgbClr val="FFFF00"/>
                          </a:highlight>
                        </a:rPr>
                        <a:t> </a:t>
                      </a:r>
                      <a:endParaRPr lang="en-AU" sz="1400">
                        <a:effectLst/>
                      </a:endParaRPr>
                    </a:p>
                    <a:p>
                      <a:pPr algn="ctr">
                        <a:lnSpc>
                          <a:spcPct val="107000"/>
                        </a:lnSpc>
                        <a:spcAft>
                          <a:spcPts val="800"/>
                        </a:spcAft>
                      </a:pPr>
                      <a:r>
                        <a:rPr lang="en-AU" sz="1400">
                          <a:effectLst/>
                        </a:rPr>
                        <a:t>CuSO</a:t>
                      </a:r>
                      <a:r>
                        <a:rPr lang="en-AU" sz="1400" baseline="-25000">
                          <a:effectLst/>
                        </a:rPr>
                        <a:t>4</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nSpc>
                          <a:spcPct val="107000"/>
                        </a:lnSpc>
                        <a:spcAft>
                          <a:spcPts val="800"/>
                        </a:spcAft>
                      </a:pPr>
                      <a:r>
                        <a:rPr lang="en-AU" sz="1400" dirty="0">
                          <a:effectLst/>
                          <a:highlight>
                            <a:srgbClr val="FFFF00"/>
                          </a:highlight>
                        </a:rPr>
                        <a:t> </a:t>
                      </a:r>
                      <a:endParaRPr lang="en-AU" sz="1400" dirty="0">
                        <a:effectLst/>
                      </a:endParaRPr>
                    </a:p>
                    <a:p>
                      <a:pPr algn="ctr">
                        <a:lnSpc>
                          <a:spcPct val="107000"/>
                        </a:lnSpc>
                        <a:spcAft>
                          <a:spcPts val="800"/>
                        </a:spcAft>
                      </a:pPr>
                      <a:r>
                        <a:rPr lang="en-AU" sz="1400" dirty="0">
                          <a:effectLst/>
                        </a:rPr>
                        <a:t>-</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a:effectLst/>
                        </a:rPr>
                        <a:t>CuSO</a:t>
                      </a:r>
                      <a:r>
                        <a:rPr lang="en-AU" sz="1400" baseline="-25000">
                          <a:effectLst/>
                        </a:rPr>
                        <a:t>4 </a:t>
                      </a:r>
                      <a:r>
                        <a:rPr lang="en-AU" sz="1400">
                          <a:effectLst/>
                        </a:rPr>
                        <a:t>+ 2Na</a:t>
                      </a:r>
                      <a:r>
                        <a:rPr lang="en-AU" sz="1400" baseline="-25000">
                          <a:effectLst/>
                        </a:rPr>
                        <a:t>2</a:t>
                      </a:r>
                      <a:r>
                        <a:rPr lang="en-AU" sz="1400">
                          <a:effectLst/>
                        </a:rPr>
                        <a:t>CO</a:t>
                      </a:r>
                      <a:r>
                        <a:rPr lang="en-AU" sz="1400" baseline="-25000">
                          <a:effectLst/>
                        </a:rPr>
                        <a:t>3</a:t>
                      </a:r>
                      <a:r>
                        <a:rPr lang="en-AU" sz="1400">
                          <a:effectLst/>
                        </a:rPr>
                        <a:t> </a:t>
                      </a:r>
                    </a:p>
                    <a:p>
                      <a:pPr algn="ctr">
                        <a:lnSpc>
                          <a:spcPct val="107000"/>
                        </a:lnSpc>
                        <a:spcAft>
                          <a:spcPts val="800"/>
                        </a:spcAft>
                      </a:pPr>
                      <a:r>
                        <a:rPr lang="en-AU" sz="1400">
                          <a:effectLst/>
                        </a:rPr>
                        <a:t>→</a:t>
                      </a:r>
                    </a:p>
                    <a:p>
                      <a:pPr algn="ctr">
                        <a:lnSpc>
                          <a:spcPct val="107000"/>
                        </a:lnSpc>
                        <a:spcAft>
                          <a:spcPts val="800"/>
                        </a:spcAft>
                      </a:pPr>
                      <a:r>
                        <a:rPr lang="en-AU" sz="1400">
                          <a:effectLst/>
                          <a:highlight>
                            <a:srgbClr val="FFFF00"/>
                          </a:highlight>
                        </a:rPr>
                        <a:t>CuCO</a:t>
                      </a:r>
                      <a:r>
                        <a:rPr lang="en-AU" sz="1400" baseline="-25000">
                          <a:effectLst/>
                          <a:highlight>
                            <a:srgbClr val="FFFF00"/>
                          </a:highlight>
                        </a:rPr>
                        <a:t>3 </a:t>
                      </a:r>
                      <a:r>
                        <a:rPr lang="en-AU" sz="1400">
                          <a:effectLst/>
                        </a:rPr>
                        <a:t>+ Na</a:t>
                      </a:r>
                      <a:r>
                        <a:rPr lang="en-AU" sz="1400" baseline="-25000">
                          <a:effectLst/>
                        </a:rPr>
                        <a:t>2</a:t>
                      </a:r>
                      <a:r>
                        <a:rPr lang="en-AU" sz="1400">
                          <a:effectLst/>
                        </a:rPr>
                        <a:t>SO</a:t>
                      </a:r>
                      <a:r>
                        <a:rPr lang="en-AU" sz="1400" baseline="-25000">
                          <a:effectLst/>
                        </a:rPr>
                        <a:t>4</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dirty="0">
                          <a:effectLst/>
                        </a:rPr>
                        <a:t>CuSO</a:t>
                      </a:r>
                      <a:r>
                        <a:rPr lang="en-AU" sz="1400" baseline="-25000" dirty="0">
                          <a:effectLst/>
                        </a:rPr>
                        <a:t>4 </a:t>
                      </a:r>
                      <a:r>
                        <a:rPr lang="en-AU" sz="1400" dirty="0">
                          <a:effectLst/>
                        </a:rPr>
                        <a:t>+ 2Kl</a:t>
                      </a:r>
                    </a:p>
                    <a:p>
                      <a:pPr algn="ctr">
                        <a:lnSpc>
                          <a:spcPct val="107000"/>
                        </a:lnSpc>
                        <a:spcAft>
                          <a:spcPts val="800"/>
                        </a:spcAft>
                      </a:pPr>
                      <a:r>
                        <a:rPr lang="en-AU" sz="1400" dirty="0">
                          <a:effectLst/>
                        </a:rPr>
                        <a:t>→</a:t>
                      </a:r>
                    </a:p>
                    <a:p>
                      <a:pPr algn="ctr">
                        <a:lnSpc>
                          <a:spcPct val="107000"/>
                        </a:lnSpc>
                        <a:spcAft>
                          <a:spcPts val="800"/>
                        </a:spcAft>
                      </a:pPr>
                      <a:r>
                        <a:rPr lang="en-AU" sz="1400" dirty="0">
                          <a:effectLst/>
                          <a:highlight>
                            <a:srgbClr val="FFFF00"/>
                          </a:highlight>
                        </a:rPr>
                        <a:t>CuI</a:t>
                      </a:r>
                      <a:r>
                        <a:rPr lang="en-AU" sz="1400" baseline="-25000" dirty="0">
                          <a:effectLst/>
                          <a:highlight>
                            <a:srgbClr val="FFFF00"/>
                          </a:highlight>
                        </a:rPr>
                        <a:t>2</a:t>
                      </a:r>
                      <a:r>
                        <a:rPr lang="en-AU" sz="1400" dirty="0">
                          <a:effectLst/>
                          <a:highlight>
                            <a:srgbClr val="FFFF00"/>
                          </a:highlight>
                        </a:rPr>
                        <a:t>+</a:t>
                      </a:r>
                      <a:r>
                        <a:rPr lang="en-AU" sz="1400" dirty="0">
                          <a:effectLst/>
                        </a:rPr>
                        <a:t>K</a:t>
                      </a:r>
                      <a:r>
                        <a:rPr lang="en-AU" sz="1400" baseline="-25000" dirty="0">
                          <a:effectLst/>
                        </a:rPr>
                        <a:t>2</a:t>
                      </a:r>
                      <a:r>
                        <a:rPr lang="en-AU" sz="1400" dirty="0">
                          <a:effectLst/>
                        </a:rPr>
                        <a:t>SO</a:t>
                      </a:r>
                      <a:r>
                        <a:rPr lang="en-AU" sz="1400" baseline="-25000" dirty="0">
                          <a:effectLst/>
                        </a:rPr>
                        <a:t>4</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gridSpan="2">
                  <a:txBody>
                    <a:bodyPr/>
                    <a:lstStyle/>
                    <a:p>
                      <a:pPr algn="ctr">
                        <a:lnSpc>
                          <a:spcPct val="107000"/>
                        </a:lnSpc>
                        <a:spcAft>
                          <a:spcPts val="800"/>
                        </a:spcAft>
                      </a:pPr>
                      <a:r>
                        <a:rPr lang="en-AU" sz="1400" dirty="0">
                          <a:effectLst/>
                        </a:rPr>
                        <a:t>CuSO</a:t>
                      </a:r>
                      <a:r>
                        <a:rPr lang="en-AU" sz="1400" baseline="-25000" dirty="0">
                          <a:effectLst/>
                        </a:rPr>
                        <a:t>4 </a:t>
                      </a:r>
                      <a:r>
                        <a:rPr lang="en-AU" sz="1400" dirty="0">
                          <a:effectLst/>
                        </a:rPr>
                        <a:t>+ 2NaOH</a:t>
                      </a:r>
                    </a:p>
                    <a:p>
                      <a:pPr algn="ctr">
                        <a:lnSpc>
                          <a:spcPct val="107000"/>
                        </a:lnSpc>
                        <a:spcAft>
                          <a:spcPts val="800"/>
                        </a:spcAft>
                      </a:pPr>
                      <a:r>
                        <a:rPr lang="en-AU" sz="1400" dirty="0">
                          <a:effectLst/>
                        </a:rPr>
                        <a:t>→</a:t>
                      </a:r>
                    </a:p>
                    <a:p>
                      <a:pPr algn="ctr">
                        <a:lnSpc>
                          <a:spcPct val="107000"/>
                        </a:lnSpc>
                        <a:spcAft>
                          <a:spcPts val="800"/>
                        </a:spcAft>
                      </a:pPr>
                      <a:r>
                        <a:rPr lang="en-AU" sz="1400" dirty="0">
                          <a:effectLst/>
                          <a:highlight>
                            <a:srgbClr val="FFFF00"/>
                          </a:highlight>
                        </a:rPr>
                        <a:t>Cu(OH)</a:t>
                      </a:r>
                      <a:r>
                        <a:rPr lang="en-AU" sz="1400" baseline="-25000" dirty="0">
                          <a:effectLst/>
                          <a:highlight>
                            <a:srgbClr val="FFFF00"/>
                          </a:highlight>
                        </a:rPr>
                        <a:t>2 </a:t>
                      </a:r>
                      <a:r>
                        <a:rPr lang="en-AU" sz="1400" dirty="0">
                          <a:effectLst/>
                        </a:rPr>
                        <a:t>+ Na</a:t>
                      </a:r>
                      <a:r>
                        <a:rPr lang="en-AU" sz="1400" baseline="-25000" dirty="0">
                          <a:effectLst/>
                        </a:rPr>
                        <a:t>2</a:t>
                      </a:r>
                      <a:r>
                        <a:rPr lang="en-AU" sz="1400" dirty="0">
                          <a:effectLst/>
                        </a:rPr>
                        <a:t>SO</a:t>
                      </a:r>
                      <a:r>
                        <a:rPr lang="en-AU" sz="1400" baseline="-25000" dirty="0">
                          <a:effectLst/>
                        </a:rPr>
                        <a:t>4</a:t>
                      </a:r>
                      <a:endParaRPr lang="en-AU" sz="1400" dirty="0">
                        <a:effectLst/>
                      </a:endParaRPr>
                    </a:p>
                    <a:p>
                      <a:pPr algn="ctr">
                        <a:lnSpc>
                          <a:spcPct val="107000"/>
                        </a:lnSpc>
                        <a:spcAft>
                          <a:spcPts val="800"/>
                        </a:spcAft>
                      </a:pPr>
                      <a:r>
                        <a:rPr lang="en-AU" sz="1400" dirty="0">
                          <a:effectLst/>
                        </a:rPr>
                        <a:t> </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hMerge="1">
                  <a:txBody>
                    <a:bodyPr/>
                    <a:lstStyle/>
                    <a:p>
                      <a:endParaRPr lang="en-AU"/>
                    </a:p>
                  </a:txBody>
                  <a:tcPr/>
                </a:tc>
              </a:tr>
              <a:tr h="1190715">
                <a:tc>
                  <a:txBody>
                    <a:bodyPr/>
                    <a:lstStyle/>
                    <a:p>
                      <a:pPr algn="ctr">
                        <a:lnSpc>
                          <a:spcPct val="107000"/>
                        </a:lnSpc>
                        <a:spcAft>
                          <a:spcPts val="800"/>
                        </a:spcAft>
                      </a:pPr>
                      <a:r>
                        <a:rPr lang="en-AU" sz="1400">
                          <a:effectLst/>
                        </a:rPr>
                        <a:t> </a:t>
                      </a:r>
                    </a:p>
                    <a:p>
                      <a:pPr algn="ctr">
                        <a:lnSpc>
                          <a:spcPct val="107000"/>
                        </a:lnSpc>
                        <a:spcAft>
                          <a:spcPts val="800"/>
                        </a:spcAft>
                      </a:pPr>
                      <a:r>
                        <a:rPr lang="en-AU" sz="1400">
                          <a:effectLst/>
                        </a:rPr>
                        <a:t>FeSO</a:t>
                      </a:r>
                      <a:r>
                        <a:rPr lang="en-AU" sz="1400" baseline="-25000">
                          <a:effectLst/>
                        </a:rPr>
                        <a:t>4</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a:effectLst/>
                        </a:rPr>
                        <a:t> </a:t>
                      </a:r>
                    </a:p>
                    <a:p>
                      <a:pPr algn="ctr">
                        <a:lnSpc>
                          <a:spcPct val="107000"/>
                        </a:lnSpc>
                        <a:spcAft>
                          <a:spcPts val="800"/>
                        </a:spcAft>
                      </a:pPr>
                      <a:r>
                        <a:rPr lang="en-AU" sz="1400">
                          <a:effectLst/>
                        </a:rPr>
                        <a:t>-</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a:effectLst/>
                        </a:rPr>
                        <a:t>FeSO</a:t>
                      </a:r>
                      <a:r>
                        <a:rPr lang="en-AU" sz="1400" baseline="-25000">
                          <a:effectLst/>
                        </a:rPr>
                        <a:t>4 </a:t>
                      </a:r>
                      <a:r>
                        <a:rPr lang="en-AU" sz="1400">
                          <a:effectLst/>
                        </a:rPr>
                        <a:t>+ Na</a:t>
                      </a:r>
                      <a:r>
                        <a:rPr lang="en-AU" sz="1400" baseline="-25000">
                          <a:effectLst/>
                        </a:rPr>
                        <a:t>2</a:t>
                      </a:r>
                      <a:r>
                        <a:rPr lang="en-AU" sz="1400">
                          <a:effectLst/>
                        </a:rPr>
                        <a:t>CO</a:t>
                      </a:r>
                      <a:r>
                        <a:rPr lang="en-AU" sz="1400" baseline="-25000">
                          <a:effectLst/>
                        </a:rPr>
                        <a:t>3</a:t>
                      </a:r>
                      <a:r>
                        <a:rPr lang="en-AU" sz="1400">
                          <a:effectLst/>
                        </a:rPr>
                        <a:t> </a:t>
                      </a:r>
                    </a:p>
                    <a:p>
                      <a:pPr algn="ctr">
                        <a:lnSpc>
                          <a:spcPct val="107000"/>
                        </a:lnSpc>
                        <a:spcAft>
                          <a:spcPts val="800"/>
                        </a:spcAft>
                      </a:pPr>
                      <a:r>
                        <a:rPr lang="en-AU" sz="1400">
                          <a:effectLst/>
                        </a:rPr>
                        <a:t>→</a:t>
                      </a:r>
                    </a:p>
                    <a:p>
                      <a:pPr algn="ctr">
                        <a:lnSpc>
                          <a:spcPct val="107000"/>
                        </a:lnSpc>
                        <a:spcAft>
                          <a:spcPts val="800"/>
                        </a:spcAft>
                      </a:pPr>
                      <a:r>
                        <a:rPr lang="en-AU" sz="1400">
                          <a:effectLst/>
                          <a:highlight>
                            <a:srgbClr val="FFFF00"/>
                          </a:highlight>
                        </a:rPr>
                        <a:t>FeCO</a:t>
                      </a:r>
                      <a:r>
                        <a:rPr lang="en-AU" sz="1400" baseline="-25000">
                          <a:effectLst/>
                          <a:highlight>
                            <a:srgbClr val="FFFF00"/>
                          </a:highlight>
                        </a:rPr>
                        <a:t>3</a:t>
                      </a:r>
                      <a:r>
                        <a:rPr lang="en-AU" sz="1400" baseline="-25000">
                          <a:effectLst/>
                        </a:rPr>
                        <a:t> </a:t>
                      </a:r>
                      <a:r>
                        <a:rPr lang="en-AU" sz="1400">
                          <a:effectLst/>
                        </a:rPr>
                        <a:t>+ Na</a:t>
                      </a:r>
                      <a:r>
                        <a:rPr lang="en-AU" sz="1400" baseline="-25000">
                          <a:effectLst/>
                        </a:rPr>
                        <a:t>2</a:t>
                      </a:r>
                      <a:r>
                        <a:rPr lang="en-AU" sz="1400">
                          <a:effectLst/>
                        </a:rPr>
                        <a:t>SO</a:t>
                      </a:r>
                      <a:r>
                        <a:rPr lang="en-AU" sz="1400" baseline="-25000">
                          <a:effectLst/>
                        </a:rPr>
                        <a:t>4</a:t>
                      </a:r>
                      <a:r>
                        <a:rPr lang="en-AU" sz="1400">
                          <a:effectLst/>
                        </a:rPr>
                        <a:t> </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a:txBody>
                    <a:bodyPr/>
                    <a:lstStyle/>
                    <a:p>
                      <a:pPr algn="ctr">
                        <a:lnSpc>
                          <a:spcPct val="107000"/>
                        </a:lnSpc>
                        <a:spcAft>
                          <a:spcPts val="800"/>
                        </a:spcAft>
                      </a:pPr>
                      <a:r>
                        <a:rPr lang="en-AU" sz="1400">
                          <a:effectLst/>
                        </a:rPr>
                        <a:t>FeSO</a:t>
                      </a:r>
                      <a:r>
                        <a:rPr lang="en-AU" sz="1400" baseline="-25000">
                          <a:effectLst/>
                        </a:rPr>
                        <a:t>4 </a:t>
                      </a:r>
                      <a:r>
                        <a:rPr lang="en-AU" sz="1400">
                          <a:effectLst/>
                        </a:rPr>
                        <a:t>+ 2Kl</a:t>
                      </a:r>
                    </a:p>
                    <a:p>
                      <a:pPr algn="ctr">
                        <a:lnSpc>
                          <a:spcPct val="107000"/>
                        </a:lnSpc>
                        <a:spcAft>
                          <a:spcPts val="800"/>
                        </a:spcAft>
                      </a:pPr>
                      <a:r>
                        <a:rPr lang="en-AU" sz="1400">
                          <a:effectLst/>
                        </a:rPr>
                        <a:t>→</a:t>
                      </a:r>
                    </a:p>
                    <a:p>
                      <a:pPr algn="ctr">
                        <a:lnSpc>
                          <a:spcPct val="107000"/>
                        </a:lnSpc>
                        <a:spcAft>
                          <a:spcPts val="800"/>
                        </a:spcAft>
                      </a:pPr>
                      <a:r>
                        <a:rPr lang="en-AU" sz="1400">
                          <a:effectLst/>
                          <a:highlight>
                            <a:srgbClr val="FFFF00"/>
                          </a:highlight>
                        </a:rPr>
                        <a:t>FeI</a:t>
                      </a:r>
                      <a:r>
                        <a:rPr lang="en-AU" sz="1400" baseline="-25000">
                          <a:effectLst/>
                          <a:highlight>
                            <a:srgbClr val="FFFF00"/>
                          </a:highlight>
                        </a:rPr>
                        <a:t>2 </a:t>
                      </a:r>
                      <a:r>
                        <a:rPr lang="en-AU" sz="1400">
                          <a:effectLst/>
                          <a:highlight>
                            <a:srgbClr val="FFFF00"/>
                          </a:highlight>
                        </a:rPr>
                        <a:t>+</a:t>
                      </a:r>
                      <a:r>
                        <a:rPr lang="en-AU" sz="1400">
                          <a:effectLst/>
                        </a:rPr>
                        <a:t> K</a:t>
                      </a:r>
                      <a:r>
                        <a:rPr lang="en-AU" sz="1400" baseline="-25000">
                          <a:effectLst/>
                        </a:rPr>
                        <a:t>2</a:t>
                      </a:r>
                      <a:r>
                        <a:rPr lang="en-AU" sz="1400">
                          <a:effectLst/>
                        </a:rPr>
                        <a:t>SO</a:t>
                      </a:r>
                      <a:r>
                        <a:rPr lang="en-AU" sz="1400" baseline="-25000">
                          <a:effectLst/>
                        </a:rPr>
                        <a:t>4</a:t>
                      </a:r>
                      <a:endParaRPr lang="en-AU" sz="1400">
                        <a:effectLst/>
                      </a:endParaRPr>
                    </a:p>
                    <a:p>
                      <a:pPr algn="ctr">
                        <a:lnSpc>
                          <a:spcPct val="107000"/>
                        </a:lnSpc>
                        <a:spcAft>
                          <a:spcPts val="800"/>
                        </a:spcAft>
                      </a:pPr>
                      <a:r>
                        <a:rPr lang="en-AU" sz="1400">
                          <a:effectLst/>
                        </a:rPr>
                        <a:t> </a:t>
                      </a:r>
                      <a:endParaRPr lang="en-A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gridSpan="2">
                  <a:txBody>
                    <a:bodyPr/>
                    <a:lstStyle/>
                    <a:p>
                      <a:pPr algn="ctr">
                        <a:lnSpc>
                          <a:spcPct val="107000"/>
                        </a:lnSpc>
                        <a:spcAft>
                          <a:spcPts val="800"/>
                        </a:spcAft>
                      </a:pPr>
                      <a:r>
                        <a:rPr lang="en-AU" sz="1400" dirty="0">
                          <a:effectLst/>
                        </a:rPr>
                        <a:t>FeSO</a:t>
                      </a:r>
                      <a:r>
                        <a:rPr lang="en-AU" sz="1400" baseline="-25000" dirty="0">
                          <a:effectLst/>
                        </a:rPr>
                        <a:t>4 </a:t>
                      </a:r>
                      <a:r>
                        <a:rPr lang="en-AU" sz="1400" dirty="0">
                          <a:effectLst/>
                        </a:rPr>
                        <a:t>+ </a:t>
                      </a:r>
                      <a:r>
                        <a:rPr lang="en-AU" sz="1400" dirty="0" err="1">
                          <a:effectLst/>
                        </a:rPr>
                        <a:t>NaOH</a:t>
                      </a:r>
                      <a:endParaRPr lang="en-AU" sz="1400" dirty="0">
                        <a:effectLst/>
                      </a:endParaRPr>
                    </a:p>
                    <a:p>
                      <a:pPr algn="ctr">
                        <a:lnSpc>
                          <a:spcPct val="107000"/>
                        </a:lnSpc>
                        <a:spcAft>
                          <a:spcPts val="800"/>
                        </a:spcAft>
                      </a:pPr>
                      <a:r>
                        <a:rPr lang="en-AU" sz="1400" dirty="0">
                          <a:effectLst/>
                        </a:rPr>
                        <a:t>→</a:t>
                      </a:r>
                    </a:p>
                    <a:p>
                      <a:pPr algn="ctr">
                        <a:lnSpc>
                          <a:spcPct val="107000"/>
                        </a:lnSpc>
                        <a:spcAft>
                          <a:spcPts val="800"/>
                        </a:spcAft>
                      </a:pPr>
                      <a:r>
                        <a:rPr lang="en-AU" sz="1400" dirty="0">
                          <a:effectLst/>
                          <a:highlight>
                            <a:srgbClr val="FFFF00"/>
                          </a:highlight>
                        </a:rPr>
                        <a:t>Fe(OH)</a:t>
                      </a:r>
                      <a:r>
                        <a:rPr lang="en-AU" sz="1400" baseline="-25000" dirty="0">
                          <a:effectLst/>
                          <a:highlight>
                            <a:srgbClr val="FFFF00"/>
                          </a:highlight>
                        </a:rPr>
                        <a:t>2 </a:t>
                      </a:r>
                      <a:r>
                        <a:rPr lang="en-AU" sz="1400" baseline="-25000" dirty="0">
                          <a:effectLst/>
                        </a:rPr>
                        <a:t> </a:t>
                      </a:r>
                      <a:r>
                        <a:rPr lang="en-AU" sz="1400" dirty="0">
                          <a:effectLst/>
                        </a:rPr>
                        <a:t>+ Na</a:t>
                      </a:r>
                      <a:r>
                        <a:rPr lang="en-AU" sz="1400" baseline="-25000" dirty="0">
                          <a:effectLst/>
                        </a:rPr>
                        <a:t>2</a:t>
                      </a:r>
                      <a:r>
                        <a:rPr lang="en-AU" sz="1400" dirty="0">
                          <a:effectLst/>
                        </a:rPr>
                        <a:t>SO</a:t>
                      </a:r>
                      <a:r>
                        <a:rPr lang="en-AU" sz="1400" baseline="-25000" dirty="0">
                          <a:effectLst/>
                        </a:rPr>
                        <a:t>4</a:t>
                      </a:r>
                      <a:endParaRPr lang="en-AU" sz="1400" dirty="0">
                        <a:effectLst/>
                      </a:endParaRPr>
                    </a:p>
                    <a:p>
                      <a:pPr algn="ctr">
                        <a:lnSpc>
                          <a:spcPct val="107000"/>
                        </a:lnSpc>
                        <a:spcAft>
                          <a:spcPts val="800"/>
                        </a:spcAft>
                      </a:pPr>
                      <a:r>
                        <a:rPr lang="en-AU" sz="1400" dirty="0">
                          <a:effectLst/>
                        </a:rPr>
                        <a:t> </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593" marR="38593" marT="0" marB="0"/>
                </a:tc>
                <a:tc hMerge="1">
                  <a:txBody>
                    <a:bodyPr/>
                    <a:lstStyle/>
                    <a:p>
                      <a:endParaRPr lang="en-AU"/>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dirty="0" smtClean="0">
                <a:latin typeface="Arial" pitchFamily="34" charset="0"/>
                <a:cs typeface="Arial" pitchFamily="34" charset="0"/>
              </a:rPr>
              <a:t>Precipitation Reactions </a:t>
            </a:r>
            <a:endParaRPr lang="en-AU" sz="4000" dirty="0">
              <a:latin typeface="Arial" pitchFamily="34" charset="0"/>
              <a:cs typeface="Arial" pitchFamily="34" charset="0"/>
            </a:endParaRPr>
          </a:p>
        </p:txBody>
      </p:sp>
      <p:sp>
        <p:nvSpPr>
          <p:cNvPr id="3" name="Content Placeholder 2"/>
          <p:cNvSpPr>
            <a:spLocks noGrp="1"/>
          </p:cNvSpPr>
          <p:nvPr>
            <p:ph idx="1"/>
          </p:nvPr>
        </p:nvSpPr>
        <p:spPr>
          <a:xfrm>
            <a:off x="628650" y="1549859"/>
            <a:ext cx="7886700" cy="4720318"/>
          </a:xfrm>
        </p:spPr>
        <p:txBody>
          <a:bodyPr>
            <a:normAutofit fontScale="92500" lnSpcReduction="20000"/>
          </a:bodyPr>
          <a:lstStyle/>
          <a:p>
            <a:pPr marL="514350" indent="-514350">
              <a:lnSpc>
                <a:spcPct val="200000"/>
              </a:lnSpc>
              <a:buAutoNum type="arabicParenR"/>
            </a:pPr>
            <a:r>
              <a:rPr lang="en-US" dirty="0" smtClean="0">
                <a:latin typeface="Arial" pitchFamily="34" charset="0"/>
                <a:cs typeface="Arial" pitchFamily="34" charset="0"/>
              </a:rPr>
              <a:t> Silver nitrate + sodium chloride </a:t>
            </a:r>
            <a:r>
              <a:rPr lang="en-US" dirty="0" smtClean="0">
                <a:latin typeface="Arial" pitchFamily="34" charset="0"/>
                <a:cs typeface="Arial" pitchFamily="34" charset="0"/>
                <a:sym typeface="Wingdings" pitchFamily="2" charset="2"/>
              </a:rPr>
              <a:t></a:t>
            </a:r>
            <a:endParaRPr lang="en-US" dirty="0" smtClean="0">
              <a:latin typeface="Arial" pitchFamily="34" charset="0"/>
              <a:cs typeface="Arial" pitchFamily="34" charset="0"/>
            </a:endParaRPr>
          </a:p>
          <a:p>
            <a:pPr marL="514350" indent="-514350">
              <a:lnSpc>
                <a:spcPct val="200000"/>
              </a:lnSpc>
              <a:buAutoNum type="arabicParenR"/>
            </a:pPr>
            <a:r>
              <a:rPr lang="en-US" dirty="0" smtClean="0">
                <a:latin typeface="Arial" pitchFamily="34" charset="0"/>
                <a:cs typeface="Arial" pitchFamily="34" charset="0"/>
              </a:rPr>
              <a:t> Silver nitrate + sodium bromide </a:t>
            </a:r>
            <a:r>
              <a:rPr lang="en-US" dirty="0" smtClean="0">
                <a:latin typeface="Arial" pitchFamily="34" charset="0"/>
                <a:cs typeface="Arial" pitchFamily="34" charset="0"/>
                <a:sym typeface="Wingdings" pitchFamily="2" charset="2"/>
              </a:rPr>
              <a:t></a:t>
            </a:r>
            <a:endParaRPr lang="en-US" dirty="0" smtClean="0">
              <a:latin typeface="Arial" pitchFamily="34" charset="0"/>
              <a:cs typeface="Arial" pitchFamily="34" charset="0"/>
            </a:endParaRPr>
          </a:p>
          <a:p>
            <a:pPr marL="514350" indent="-514350">
              <a:lnSpc>
                <a:spcPct val="200000"/>
              </a:lnSpc>
              <a:buAutoNum type="arabicParenR"/>
            </a:pPr>
            <a:r>
              <a:rPr lang="en-US" dirty="0" smtClean="0">
                <a:latin typeface="Arial" pitchFamily="34" charset="0"/>
                <a:cs typeface="Arial" pitchFamily="34" charset="0"/>
              </a:rPr>
              <a:t> Silver nitrate + potassium iodide </a:t>
            </a:r>
            <a:r>
              <a:rPr lang="en-US" dirty="0" smtClean="0">
                <a:latin typeface="Arial" pitchFamily="34" charset="0"/>
                <a:cs typeface="Arial" pitchFamily="34" charset="0"/>
                <a:sym typeface="Wingdings" pitchFamily="2" charset="2"/>
              </a:rPr>
              <a:t></a:t>
            </a:r>
            <a:endParaRPr lang="en-US" dirty="0" smtClean="0">
              <a:latin typeface="Arial" pitchFamily="34" charset="0"/>
              <a:cs typeface="Arial" pitchFamily="34" charset="0"/>
            </a:endParaRPr>
          </a:p>
          <a:p>
            <a:pPr marL="514350" indent="-514350">
              <a:lnSpc>
                <a:spcPct val="200000"/>
              </a:lnSpc>
              <a:buAutoNum type="arabicParenR"/>
            </a:pPr>
            <a:r>
              <a:rPr lang="en-US" dirty="0" smtClean="0">
                <a:latin typeface="Arial" pitchFamily="34" charset="0"/>
                <a:cs typeface="Arial" pitchFamily="34" charset="0"/>
              </a:rPr>
              <a:t> Lead nitrate + sodium chloride </a:t>
            </a:r>
            <a:r>
              <a:rPr lang="en-US" dirty="0" smtClean="0">
                <a:latin typeface="Arial" pitchFamily="34" charset="0"/>
                <a:cs typeface="Arial" pitchFamily="34" charset="0"/>
                <a:sym typeface="Wingdings" pitchFamily="2" charset="2"/>
              </a:rPr>
              <a:t></a:t>
            </a:r>
            <a:endParaRPr lang="en-US" dirty="0" smtClean="0">
              <a:latin typeface="Arial" pitchFamily="34" charset="0"/>
              <a:cs typeface="Arial" pitchFamily="34" charset="0"/>
            </a:endParaRPr>
          </a:p>
          <a:p>
            <a:pPr marL="514350" indent="-514350">
              <a:lnSpc>
                <a:spcPct val="200000"/>
              </a:lnSpc>
              <a:buAutoNum type="arabicParenR"/>
            </a:pPr>
            <a:r>
              <a:rPr lang="en-US" dirty="0" smtClean="0">
                <a:latin typeface="Arial" pitchFamily="34" charset="0"/>
                <a:cs typeface="Arial" pitchFamily="34" charset="0"/>
              </a:rPr>
              <a:t> Lead nitrate + sodium bromide </a:t>
            </a:r>
            <a:r>
              <a:rPr lang="en-US" dirty="0" smtClean="0">
                <a:latin typeface="Arial" pitchFamily="34" charset="0"/>
                <a:cs typeface="Arial" pitchFamily="34" charset="0"/>
                <a:sym typeface="Wingdings" pitchFamily="2" charset="2"/>
              </a:rPr>
              <a:t></a:t>
            </a:r>
            <a:endParaRPr lang="en-AU" dirty="0">
              <a:latin typeface="Arial" pitchFamily="34" charset="0"/>
              <a:cs typeface="Arial" pitchFamily="34" charset="0"/>
            </a:endParaRPr>
          </a:p>
        </p:txBody>
      </p:sp>
    </p:spTree>
    <p:extLst>
      <p:ext uri="{BB962C8B-B14F-4D97-AF65-F5344CB8AC3E}">
        <p14:creationId xmlns:p14="http://schemas.microsoft.com/office/powerpoint/2010/main" val="1117157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dirty="0" smtClean="0">
                <a:latin typeface="Arial" pitchFamily="34" charset="0"/>
                <a:cs typeface="Arial" pitchFamily="34" charset="0"/>
              </a:rPr>
              <a:t>Precipitation Reactions </a:t>
            </a:r>
            <a:endParaRPr lang="en-AU" sz="4000" dirty="0"/>
          </a:p>
        </p:txBody>
      </p:sp>
      <p:sp>
        <p:nvSpPr>
          <p:cNvPr id="3" name="Content Placeholder 2"/>
          <p:cNvSpPr>
            <a:spLocks noGrp="1"/>
          </p:cNvSpPr>
          <p:nvPr>
            <p:ph idx="1"/>
          </p:nvPr>
        </p:nvSpPr>
        <p:spPr>
          <a:xfrm>
            <a:off x="628650" y="1549859"/>
            <a:ext cx="7886700" cy="4720316"/>
          </a:xfrm>
        </p:spPr>
        <p:txBody>
          <a:bodyPr>
            <a:normAutofit fontScale="85000" lnSpcReduction="10000"/>
          </a:bodyPr>
          <a:lstStyle/>
          <a:p>
            <a:pPr marL="514350" indent="-514350">
              <a:lnSpc>
                <a:spcPct val="200000"/>
              </a:lnSpc>
              <a:buNone/>
            </a:pPr>
            <a:r>
              <a:rPr lang="en-US" dirty="0" smtClean="0">
                <a:latin typeface="Arial" pitchFamily="34" charset="0"/>
                <a:cs typeface="Arial" pitchFamily="34" charset="0"/>
              </a:rPr>
              <a:t>6)   Lead nitrate + potassium iodide </a:t>
            </a:r>
            <a:r>
              <a:rPr lang="en-US" dirty="0" smtClean="0">
                <a:latin typeface="Arial" pitchFamily="34" charset="0"/>
                <a:cs typeface="Arial" pitchFamily="34" charset="0"/>
                <a:sym typeface="Wingdings" pitchFamily="2" charset="2"/>
              </a:rPr>
              <a:t></a:t>
            </a:r>
            <a:endParaRPr lang="en-US" dirty="0" smtClean="0">
              <a:latin typeface="Arial" pitchFamily="34" charset="0"/>
              <a:cs typeface="Arial" pitchFamily="34" charset="0"/>
            </a:endParaRPr>
          </a:p>
          <a:p>
            <a:pPr marL="514350" indent="-514350">
              <a:lnSpc>
                <a:spcPct val="200000"/>
              </a:lnSpc>
              <a:buNone/>
            </a:pPr>
            <a:r>
              <a:rPr lang="en-US" dirty="0" smtClean="0">
                <a:latin typeface="Arial" pitchFamily="34" charset="0"/>
                <a:cs typeface="Arial" pitchFamily="34" charset="0"/>
              </a:rPr>
              <a:t>7)   Lead nitrate + sulfuric acid </a:t>
            </a:r>
            <a:r>
              <a:rPr lang="en-US" dirty="0" smtClean="0">
                <a:latin typeface="Arial" pitchFamily="34" charset="0"/>
                <a:cs typeface="Arial" pitchFamily="34" charset="0"/>
                <a:sym typeface="Wingdings" pitchFamily="2" charset="2"/>
              </a:rPr>
              <a:t></a:t>
            </a:r>
            <a:endParaRPr lang="en-US" dirty="0" smtClean="0">
              <a:latin typeface="Arial" pitchFamily="34" charset="0"/>
              <a:cs typeface="Arial" pitchFamily="34" charset="0"/>
            </a:endParaRPr>
          </a:p>
          <a:p>
            <a:pPr marL="514350" indent="-514350">
              <a:lnSpc>
                <a:spcPct val="200000"/>
              </a:lnSpc>
              <a:buNone/>
            </a:pPr>
            <a:r>
              <a:rPr lang="en-US" dirty="0" smtClean="0">
                <a:latin typeface="Arial" pitchFamily="34" charset="0"/>
                <a:cs typeface="Arial" pitchFamily="34" charset="0"/>
              </a:rPr>
              <a:t>8)   Barium chloride + sulfuric acid </a:t>
            </a:r>
            <a:r>
              <a:rPr lang="en-US" dirty="0" smtClean="0">
                <a:latin typeface="Arial" pitchFamily="34" charset="0"/>
                <a:cs typeface="Arial" pitchFamily="34" charset="0"/>
                <a:sym typeface="Wingdings" pitchFamily="2" charset="2"/>
              </a:rPr>
              <a:t></a:t>
            </a:r>
            <a:endParaRPr lang="en-US" dirty="0" smtClean="0">
              <a:latin typeface="Arial" pitchFamily="34" charset="0"/>
              <a:cs typeface="Arial" pitchFamily="34" charset="0"/>
            </a:endParaRPr>
          </a:p>
          <a:p>
            <a:pPr marL="514350" indent="-514350">
              <a:lnSpc>
                <a:spcPct val="200000"/>
              </a:lnSpc>
              <a:buNone/>
            </a:pPr>
            <a:r>
              <a:rPr lang="en-US" dirty="0" smtClean="0">
                <a:latin typeface="Arial" pitchFamily="34" charset="0"/>
                <a:cs typeface="Arial" pitchFamily="34" charset="0"/>
              </a:rPr>
              <a:t>9)   Copper sulfate + sodium carbonate </a:t>
            </a:r>
            <a:r>
              <a:rPr lang="en-US" dirty="0" smtClean="0">
                <a:latin typeface="Arial" pitchFamily="34" charset="0"/>
                <a:cs typeface="Arial" pitchFamily="34" charset="0"/>
                <a:sym typeface="Wingdings" pitchFamily="2" charset="2"/>
              </a:rPr>
              <a:t></a:t>
            </a:r>
            <a:endParaRPr lang="en-US" dirty="0" smtClean="0">
              <a:latin typeface="Arial" pitchFamily="34" charset="0"/>
              <a:cs typeface="Arial" pitchFamily="34" charset="0"/>
            </a:endParaRPr>
          </a:p>
          <a:p>
            <a:pPr marL="514350" indent="-514350">
              <a:lnSpc>
                <a:spcPct val="200000"/>
              </a:lnSpc>
              <a:buNone/>
            </a:pPr>
            <a:r>
              <a:rPr lang="en-US" dirty="0" smtClean="0">
                <a:latin typeface="Arial" pitchFamily="34" charset="0"/>
                <a:cs typeface="Arial" pitchFamily="34" charset="0"/>
              </a:rPr>
              <a:t>10) Magnesium sulfate + sodium carbonate </a:t>
            </a:r>
            <a:r>
              <a:rPr lang="en-US" dirty="0" smtClean="0">
                <a:latin typeface="Arial" pitchFamily="34" charset="0"/>
                <a:cs typeface="Arial" pitchFamily="34" charset="0"/>
                <a:sym typeface="Wingdings" pitchFamily="2" charset="2"/>
              </a:rPr>
              <a:t></a:t>
            </a:r>
            <a:endParaRPr lang="en-AU" dirty="0">
              <a:latin typeface="Arial" pitchFamily="34" charset="0"/>
              <a:cs typeface="Arial" pitchFamily="34" charset="0"/>
            </a:endParaRPr>
          </a:p>
        </p:txBody>
      </p:sp>
    </p:spTree>
    <p:extLst>
      <p:ext uri="{BB962C8B-B14F-4D97-AF65-F5344CB8AC3E}">
        <p14:creationId xmlns:p14="http://schemas.microsoft.com/office/powerpoint/2010/main" val="1492602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dirty="0" smtClean="0">
                <a:latin typeface="Arial" pitchFamily="34" charset="0"/>
                <a:cs typeface="Arial" pitchFamily="34" charset="0"/>
              </a:rPr>
              <a:t>The Bayer Process</a:t>
            </a:r>
            <a:endParaRPr lang="en-AU" sz="4000" dirty="0"/>
          </a:p>
        </p:txBody>
      </p:sp>
      <p:sp>
        <p:nvSpPr>
          <p:cNvPr id="3" name="Content Placeholder 2"/>
          <p:cNvSpPr>
            <a:spLocks noGrp="1"/>
          </p:cNvSpPr>
          <p:nvPr>
            <p:ph idx="1"/>
          </p:nvPr>
        </p:nvSpPr>
        <p:spPr>
          <a:xfrm>
            <a:off x="457200" y="1600200"/>
            <a:ext cx="5638800" cy="4953000"/>
          </a:xfrm>
        </p:spPr>
        <p:txBody>
          <a:bodyPr>
            <a:normAutofit fontScale="92500" lnSpcReduction="10000"/>
          </a:bodyPr>
          <a:lstStyle/>
          <a:p>
            <a:pPr>
              <a:lnSpc>
                <a:spcPct val="100000"/>
              </a:lnSpc>
            </a:pPr>
            <a:r>
              <a:rPr lang="en-US" dirty="0" smtClean="0"/>
              <a:t>Bauxite is a naturally occurring material from which alumina (Al</a:t>
            </a:r>
            <a:r>
              <a:rPr lang="en-US" baseline="-25000" dirty="0" smtClean="0"/>
              <a:t>2</a:t>
            </a:r>
            <a:r>
              <a:rPr lang="en-US" dirty="0" smtClean="0"/>
              <a:t>O</a:t>
            </a:r>
            <a:r>
              <a:rPr lang="en-US" baseline="-25000" dirty="0" smtClean="0"/>
              <a:t>3</a:t>
            </a:r>
            <a:r>
              <a:rPr lang="en-US" dirty="0" smtClean="0"/>
              <a:t>) and </a:t>
            </a:r>
            <a:r>
              <a:rPr lang="en-US" dirty="0" err="1" smtClean="0"/>
              <a:t>aluminium</a:t>
            </a:r>
            <a:r>
              <a:rPr lang="en-US" dirty="0" smtClean="0"/>
              <a:t> metal are produced. </a:t>
            </a:r>
          </a:p>
          <a:p>
            <a:pPr>
              <a:lnSpc>
                <a:spcPct val="100000"/>
              </a:lnSpc>
              <a:buNone/>
            </a:pPr>
            <a:r>
              <a:rPr lang="en-US" dirty="0" smtClean="0"/>
              <a:t>	The principal minerals in bauxite are gibbsite (Al</a:t>
            </a:r>
            <a:r>
              <a:rPr lang="en-US" baseline="-25000" dirty="0" smtClean="0"/>
              <a:t>2</a:t>
            </a:r>
            <a:r>
              <a:rPr lang="en-US" dirty="0" smtClean="0"/>
              <a:t>O</a:t>
            </a:r>
            <a:r>
              <a:rPr lang="en-US" baseline="-25000" dirty="0" smtClean="0"/>
              <a:t>3</a:t>
            </a:r>
            <a:r>
              <a:rPr lang="en-US" dirty="0" smtClean="0"/>
              <a:t>.3H</a:t>
            </a:r>
            <a:r>
              <a:rPr lang="en-US" baseline="-25000" dirty="0" smtClean="0"/>
              <a:t>2</a:t>
            </a:r>
            <a:r>
              <a:rPr lang="en-US" dirty="0" smtClean="0"/>
              <a:t>O) </a:t>
            </a:r>
            <a:r>
              <a:rPr lang="en-US" dirty="0" err="1" smtClean="0"/>
              <a:t>boehmite</a:t>
            </a:r>
            <a:r>
              <a:rPr lang="en-US" dirty="0" smtClean="0"/>
              <a:t> (Al</a:t>
            </a:r>
            <a:r>
              <a:rPr lang="en-US" baseline="-25000" dirty="0" smtClean="0"/>
              <a:t>2</a:t>
            </a:r>
            <a:r>
              <a:rPr lang="en-US" dirty="0" smtClean="0"/>
              <a:t>O</a:t>
            </a:r>
            <a:r>
              <a:rPr lang="en-US" baseline="-25000" dirty="0" smtClean="0"/>
              <a:t>3</a:t>
            </a:r>
            <a:r>
              <a:rPr lang="en-US" dirty="0" smtClean="0"/>
              <a:t>.H</a:t>
            </a:r>
            <a:r>
              <a:rPr lang="en-US" baseline="-25000" dirty="0" smtClean="0"/>
              <a:t>2</a:t>
            </a:r>
            <a:r>
              <a:rPr lang="en-US" dirty="0" smtClean="0"/>
              <a:t>O)</a:t>
            </a:r>
          </a:p>
          <a:p>
            <a:pPr>
              <a:lnSpc>
                <a:spcPct val="100000"/>
              </a:lnSpc>
              <a:buNone/>
            </a:pPr>
            <a:r>
              <a:rPr lang="en-US" dirty="0" smtClean="0">
                <a:latin typeface="Arial" pitchFamily="34" charset="0"/>
                <a:cs typeface="Arial" pitchFamily="34" charset="0"/>
              </a:rPr>
              <a:t>	Impurities in bauxite</a:t>
            </a:r>
          </a:p>
          <a:p>
            <a:pPr lvl="2">
              <a:lnSpc>
                <a:spcPct val="100000"/>
              </a:lnSpc>
            </a:pPr>
            <a:r>
              <a:rPr lang="en-US" dirty="0" smtClean="0">
                <a:latin typeface="Arial" pitchFamily="34" charset="0"/>
                <a:cs typeface="Arial" pitchFamily="34" charset="0"/>
              </a:rPr>
              <a:t>Clay</a:t>
            </a:r>
          </a:p>
          <a:p>
            <a:pPr lvl="2">
              <a:lnSpc>
                <a:spcPct val="100000"/>
              </a:lnSpc>
            </a:pPr>
            <a:r>
              <a:rPr lang="en-US" dirty="0" smtClean="0">
                <a:latin typeface="Arial" pitchFamily="34" charset="0"/>
                <a:cs typeface="Arial" pitchFamily="34" charset="0"/>
              </a:rPr>
              <a:t>Iron (III) oxide, Fe</a:t>
            </a:r>
            <a:r>
              <a:rPr lang="en-US" baseline="-25000" dirty="0" smtClean="0">
                <a:latin typeface="Arial" pitchFamily="34" charset="0"/>
                <a:cs typeface="Arial" pitchFamily="34" charset="0"/>
              </a:rPr>
              <a:t>2</a:t>
            </a:r>
            <a:r>
              <a:rPr lang="en-US" dirty="0" smtClean="0">
                <a:latin typeface="Arial" pitchFamily="34" charset="0"/>
                <a:cs typeface="Arial" pitchFamily="34" charset="0"/>
              </a:rPr>
              <a:t>O</a:t>
            </a:r>
            <a:r>
              <a:rPr lang="en-US" baseline="-25000" dirty="0" smtClean="0">
                <a:latin typeface="Arial" pitchFamily="34" charset="0"/>
                <a:cs typeface="Arial" pitchFamily="34" charset="0"/>
              </a:rPr>
              <a:t>3</a:t>
            </a:r>
          </a:p>
          <a:p>
            <a:pPr lvl="2">
              <a:lnSpc>
                <a:spcPct val="100000"/>
              </a:lnSpc>
            </a:pPr>
            <a:r>
              <a:rPr lang="en-US" dirty="0" smtClean="0">
                <a:latin typeface="Arial" pitchFamily="34" charset="0"/>
                <a:cs typeface="Arial" pitchFamily="34" charset="0"/>
              </a:rPr>
              <a:t>Silicon dioxide, SiO</a:t>
            </a:r>
            <a:r>
              <a:rPr lang="en-US" baseline="-25000" dirty="0" smtClean="0">
                <a:latin typeface="Arial" pitchFamily="34" charset="0"/>
                <a:cs typeface="Arial" pitchFamily="34" charset="0"/>
              </a:rPr>
              <a:t>2</a:t>
            </a:r>
          </a:p>
          <a:p>
            <a:endParaRPr lang="en-AU" dirty="0">
              <a:latin typeface="Arial" pitchFamily="34" charset="0"/>
              <a:cs typeface="Arial" pitchFamily="34" charset="0"/>
            </a:endParaRPr>
          </a:p>
        </p:txBody>
      </p:sp>
      <p:pic>
        <p:nvPicPr>
          <p:cNvPr id="210947" name="Picture 3"/>
          <p:cNvPicPr>
            <a:picLocks noChangeAspect="1" noChangeArrowheads="1"/>
          </p:cNvPicPr>
          <p:nvPr/>
        </p:nvPicPr>
        <p:blipFill>
          <a:blip r:embed="rId3" cstate="print"/>
          <a:srcRect l="20873" t="53916" r="62727" b="18397"/>
          <a:stretch>
            <a:fillRect/>
          </a:stretch>
        </p:blipFill>
        <p:spPr bwMode="auto">
          <a:xfrm>
            <a:off x="7589143" y="4038600"/>
            <a:ext cx="1554857" cy="2278743"/>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l="37070" t="53916" r="39278" b="18397"/>
          <a:stretch>
            <a:fillRect/>
          </a:stretch>
        </p:blipFill>
        <p:spPr bwMode="auto">
          <a:xfrm>
            <a:off x="6324600" y="2590800"/>
            <a:ext cx="1899557" cy="19304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l="949" t="53916" r="78963" b="18397"/>
          <a:stretch>
            <a:fillRect/>
          </a:stretch>
        </p:blipFill>
        <p:spPr bwMode="auto">
          <a:xfrm>
            <a:off x="6858000" y="838200"/>
            <a:ext cx="1613369" cy="1930400"/>
          </a:xfrm>
          <a:prstGeom prst="rect">
            <a:avLst/>
          </a:prstGeom>
          <a:noFill/>
          <a:ln w="9525">
            <a:noFill/>
            <a:miter lim="800000"/>
            <a:headEnd/>
            <a:tailEnd/>
          </a:ln>
        </p:spPr>
      </p:pic>
      <p:pic>
        <p:nvPicPr>
          <p:cNvPr id="83971" name="Picture 3"/>
          <p:cNvPicPr>
            <a:picLocks noChangeAspect="1" noChangeArrowheads="1"/>
          </p:cNvPicPr>
          <p:nvPr/>
        </p:nvPicPr>
        <p:blipFill>
          <a:blip r:embed="rId4"/>
          <a:srcRect/>
          <a:stretch>
            <a:fillRect/>
          </a:stretch>
        </p:blipFill>
        <p:spPr bwMode="auto">
          <a:xfrm>
            <a:off x="0" y="1371600"/>
            <a:ext cx="876300" cy="981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Bayer Process</a:t>
            </a:r>
            <a:endParaRPr lang="en-US" dirty="0"/>
          </a:p>
        </p:txBody>
      </p:sp>
      <p:sp>
        <p:nvSpPr>
          <p:cNvPr id="3" name="Content Placeholder 2"/>
          <p:cNvSpPr>
            <a:spLocks noGrp="1"/>
          </p:cNvSpPr>
          <p:nvPr>
            <p:ph idx="1"/>
          </p:nvPr>
        </p:nvSpPr>
        <p:spPr>
          <a:xfrm>
            <a:off x="1219200" y="1600201"/>
            <a:ext cx="7467600" cy="3429000"/>
          </a:xfrm>
        </p:spPr>
        <p:txBody>
          <a:bodyPr>
            <a:normAutofit lnSpcReduction="10000"/>
          </a:bodyPr>
          <a:lstStyle/>
          <a:p>
            <a:pPr>
              <a:buNone/>
            </a:pPr>
            <a:r>
              <a:rPr lang="en-AU" b="1" dirty="0" smtClean="0">
                <a:latin typeface="Arial" pitchFamily="34" charset="0"/>
                <a:cs typeface="Arial" pitchFamily="34" charset="0"/>
              </a:rPr>
              <a:t>	Step 1. </a:t>
            </a:r>
            <a:r>
              <a:rPr lang="en-AU" dirty="0" smtClean="0">
                <a:latin typeface="Arial" pitchFamily="34" charset="0"/>
                <a:cs typeface="Arial" pitchFamily="34" charset="0"/>
              </a:rPr>
              <a:t>The bauxite is washed and crushed, reducing the particle size and increasing the available surface area for mixture with hot, concentrated sodium hydroxide solution.</a:t>
            </a:r>
          </a:p>
          <a:p>
            <a:pPr>
              <a:buNone/>
            </a:pPr>
            <a:r>
              <a:rPr lang="en-AU" dirty="0" smtClean="0">
                <a:latin typeface="Arial" pitchFamily="34" charset="0"/>
                <a:cs typeface="Arial" pitchFamily="34" charset="0"/>
              </a:rPr>
              <a:t>	Alumina and silica react with hydroxide:</a:t>
            </a:r>
          </a:p>
          <a:p>
            <a:endParaRPr lang="en-US" dirty="0"/>
          </a:p>
        </p:txBody>
      </p:sp>
      <p:pic>
        <p:nvPicPr>
          <p:cNvPr id="4" name="Picture 1"/>
          <p:cNvPicPr>
            <a:picLocks noChangeAspect="1" noChangeArrowheads="1"/>
          </p:cNvPicPr>
          <p:nvPr/>
        </p:nvPicPr>
        <p:blipFill>
          <a:blip r:embed="rId2"/>
          <a:srcRect/>
          <a:stretch>
            <a:fillRect/>
          </a:stretch>
        </p:blipFill>
        <p:spPr bwMode="auto">
          <a:xfrm>
            <a:off x="304800" y="1676400"/>
            <a:ext cx="876300" cy="981075"/>
          </a:xfrm>
          <a:prstGeom prst="rect">
            <a:avLst/>
          </a:prstGeom>
          <a:noFill/>
          <a:ln w="9525">
            <a:noFill/>
            <a:miter lim="800000"/>
            <a:headEnd/>
            <a:tailEnd/>
          </a:ln>
          <a:effectLst/>
        </p:spPr>
      </p:pic>
      <p:sp>
        <p:nvSpPr>
          <p:cNvPr id="67585" name="Text Box 1"/>
          <p:cNvSpPr txBox="1">
            <a:spLocks noChangeArrowheads="1"/>
          </p:cNvSpPr>
          <p:nvPr/>
        </p:nvSpPr>
        <p:spPr bwMode="auto">
          <a:xfrm>
            <a:off x="914400" y="4953000"/>
            <a:ext cx="7391400" cy="1371600"/>
          </a:xfrm>
          <a:prstGeom prst="rect">
            <a:avLst/>
          </a:prstGeom>
          <a:solidFill>
            <a:srgbClr val="FFF2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000" b="0" i="0" u="none" strike="noStrike" cap="none" normalizeH="0" baseline="0" dirty="0" smtClean="0">
                <a:ln>
                  <a:noFill/>
                </a:ln>
                <a:solidFill>
                  <a:schemeClr val="tx1"/>
                </a:solidFill>
                <a:effectLst/>
                <a:latin typeface="Calibri" pitchFamily="34" charset="0"/>
                <a:cs typeface="Arial" pitchFamily="34" charset="0"/>
              </a:rPr>
              <a:t>Alumina: Al</a:t>
            </a:r>
            <a:r>
              <a:rPr kumimoji="0" lang="en-US" sz="3000" b="0" i="0" u="none" strike="noStrike" cap="none" normalizeH="0" baseline="-25000" dirty="0" smtClean="0">
                <a:ln>
                  <a:noFill/>
                </a:ln>
                <a:solidFill>
                  <a:schemeClr val="tx1"/>
                </a:solidFill>
                <a:effectLst/>
                <a:latin typeface="Calibri" pitchFamily="34" charset="0"/>
                <a:cs typeface="Arial" pitchFamily="34" charset="0"/>
              </a:rPr>
              <a:t>2</a:t>
            </a:r>
            <a:r>
              <a:rPr kumimoji="0" lang="en-US" sz="3000" b="0" i="0" u="none" strike="noStrike" cap="none" normalizeH="0" baseline="0" dirty="0" smtClean="0">
                <a:ln>
                  <a:noFill/>
                </a:ln>
                <a:solidFill>
                  <a:schemeClr val="tx1"/>
                </a:solidFill>
                <a:effectLst/>
                <a:latin typeface="Calibri" pitchFamily="34" charset="0"/>
                <a:cs typeface="Arial" pitchFamily="34" charset="0"/>
              </a:rPr>
              <a:t>O</a:t>
            </a:r>
            <a:r>
              <a:rPr kumimoji="0" lang="en-US" sz="3000" b="0" i="0" u="none" strike="noStrike" cap="none" normalizeH="0" baseline="-25000" dirty="0" smtClean="0">
                <a:ln>
                  <a:noFill/>
                </a:ln>
                <a:solidFill>
                  <a:schemeClr val="tx1"/>
                </a:solidFill>
                <a:effectLst/>
                <a:latin typeface="Calibri" pitchFamily="34" charset="0"/>
                <a:cs typeface="Arial" pitchFamily="34" charset="0"/>
              </a:rPr>
              <a:t>3(s)</a:t>
            </a:r>
            <a:r>
              <a:rPr kumimoji="0" lang="en-US" sz="3000" b="0" i="0" u="none" strike="noStrike" cap="none" normalizeH="0" baseline="0" dirty="0" smtClean="0">
                <a:ln>
                  <a:noFill/>
                </a:ln>
                <a:solidFill>
                  <a:schemeClr val="tx1"/>
                </a:solidFill>
                <a:effectLst/>
                <a:latin typeface="Calibri" pitchFamily="34" charset="0"/>
                <a:cs typeface="Arial" pitchFamily="34" charset="0"/>
              </a:rPr>
              <a:t> + 2OH</a:t>
            </a:r>
            <a:r>
              <a:rPr kumimoji="0" lang="en-US" sz="3000" b="0" i="0" u="none" strike="noStrike" cap="none" normalizeH="0" baseline="30000" dirty="0" smtClean="0">
                <a:ln>
                  <a:noFill/>
                </a:ln>
                <a:solidFill>
                  <a:schemeClr val="tx1"/>
                </a:solidFill>
                <a:effectLst/>
                <a:latin typeface="Times New Roman" pitchFamily="18" charset="0"/>
                <a:cs typeface="Arial" pitchFamily="34" charset="0"/>
              </a:rPr>
              <a:t>-</a:t>
            </a:r>
            <a:r>
              <a:rPr kumimoji="0" lang="en-US" sz="3000" b="0" i="0" u="none" strike="noStrike" cap="none" normalizeH="0" baseline="-25000" dirty="0" smtClean="0">
                <a:ln>
                  <a:noFill/>
                </a:ln>
                <a:solidFill>
                  <a:schemeClr val="tx1"/>
                </a:solidFill>
                <a:effectLst/>
                <a:latin typeface="Calibri" pitchFamily="34" charset="0"/>
                <a:cs typeface="Arial" pitchFamily="34" charset="0"/>
              </a:rPr>
              <a:t>(</a:t>
            </a:r>
            <a:r>
              <a:rPr kumimoji="0" lang="en-US" sz="3000" b="0" i="0" u="none" strike="noStrike" cap="none" normalizeH="0" baseline="-25000" dirty="0" err="1" smtClean="0">
                <a:ln>
                  <a:noFill/>
                </a:ln>
                <a:solidFill>
                  <a:schemeClr val="tx1"/>
                </a:solidFill>
                <a:effectLst/>
                <a:latin typeface="Calibri" pitchFamily="34" charset="0"/>
                <a:cs typeface="Arial" pitchFamily="34" charset="0"/>
              </a:rPr>
              <a:t>aq</a:t>
            </a:r>
            <a:r>
              <a:rPr kumimoji="0" lang="en-US" sz="3000" b="0" i="0" u="none" strike="noStrike" cap="none" normalizeH="0" baseline="-25000" dirty="0" smtClean="0">
                <a:ln>
                  <a:noFill/>
                </a:ln>
                <a:solidFill>
                  <a:schemeClr val="tx1"/>
                </a:solidFill>
                <a:effectLst/>
                <a:latin typeface="Calibri" pitchFamily="34" charset="0"/>
                <a:cs typeface="Arial" pitchFamily="34" charset="0"/>
              </a:rPr>
              <a:t>)</a:t>
            </a:r>
            <a:r>
              <a:rPr kumimoji="0" lang="en-US" sz="3000" b="0" i="0" u="none" strike="noStrike" cap="none" normalizeH="0" baseline="0" dirty="0" smtClean="0">
                <a:ln>
                  <a:noFill/>
                </a:ln>
                <a:solidFill>
                  <a:schemeClr val="tx1"/>
                </a:solidFill>
                <a:effectLst/>
                <a:latin typeface="Calibri" pitchFamily="34" charset="0"/>
                <a:cs typeface="Arial" pitchFamily="34" charset="0"/>
              </a:rPr>
              <a:t> → 2AlO</a:t>
            </a:r>
            <a:r>
              <a:rPr kumimoji="0" lang="en-US" sz="3000" b="0" i="0" u="none" strike="noStrike" cap="none" normalizeH="0" baseline="-25000" dirty="0" smtClean="0">
                <a:ln>
                  <a:noFill/>
                </a:ln>
                <a:solidFill>
                  <a:schemeClr val="tx1"/>
                </a:solidFill>
                <a:effectLst/>
                <a:latin typeface="Calibri" pitchFamily="34" charset="0"/>
                <a:cs typeface="Arial" pitchFamily="34" charset="0"/>
              </a:rPr>
              <a:t>2</a:t>
            </a:r>
            <a:r>
              <a:rPr kumimoji="0" lang="en-US" sz="3000" b="0" i="0" u="none" strike="noStrike" cap="none" normalizeH="0" baseline="30000" dirty="0" smtClean="0">
                <a:ln>
                  <a:noFill/>
                </a:ln>
                <a:solidFill>
                  <a:schemeClr val="tx1"/>
                </a:solidFill>
                <a:effectLst/>
                <a:latin typeface="Times New Roman" pitchFamily="18" charset="0"/>
                <a:cs typeface="Arial" pitchFamily="34" charset="0"/>
              </a:rPr>
              <a:t>-</a:t>
            </a:r>
            <a:r>
              <a:rPr kumimoji="0" lang="en-US" sz="3000" b="0" i="0" u="none" strike="noStrike" cap="none" normalizeH="0" baseline="-25000" dirty="0" smtClean="0">
                <a:ln>
                  <a:noFill/>
                </a:ln>
                <a:solidFill>
                  <a:schemeClr val="tx1"/>
                </a:solidFill>
                <a:effectLst/>
                <a:latin typeface="Calibri" pitchFamily="34" charset="0"/>
                <a:cs typeface="Arial" pitchFamily="34" charset="0"/>
              </a:rPr>
              <a:t>(</a:t>
            </a:r>
            <a:r>
              <a:rPr kumimoji="0" lang="en-US" sz="3000" b="0" i="0" u="none" strike="noStrike" cap="none" normalizeH="0" baseline="-25000" dirty="0" err="1" smtClean="0">
                <a:ln>
                  <a:noFill/>
                </a:ln>
                <a:solidFill>
                  <a:schemeClr val="tx1"/>
                </a:solidFill>
                <a:effectLst/>
                <a:latin typeface="Calibri" pitchFamily="34" charset="0"/>
                <a:cs typeface="Arial" pitchFamily="34" charset="0"/>
              </a:rPr>
              <a:t>aq</a:t>
            </a:r>
            <a:r>
              <a:rPr kumimoji="0" lang="en-US" sz="3000" b="0" i="0" u="none" strike="noStrike" cap="none" normalizeH="0" baseline="-25000" dirty="0" smtClean="0">
                <a:ln>
                  <a:noFill/>
                </a:ln>
                <a:solidFill>
                  <a:schemeClr val="tx1"/>
                </a:solidFill>
                <a:effectLst/>
                <a:latin typeface="Calibri" pitchFamily="34" charset="0"/>
                <a:cs typeface="Arial" pitchFamily="34" charset="0"/>
              </a:rPr>
              <a:t>)</a:t>
            </a:r>
            <a:r>
              <a:rPr kumimoji="0" lang="en-US" sz="3000" b="0" i="0" u="none" strike="noStrike" cap="none" normalizeH="0" baseline="0" dirty="0" smtClean="0">
                <a:ln>
                  <a:noFill/>
                </a:ln>
                <a:solidFill>
                  <a:schemeClr val="tx1"/>
                </a:solidFill>
                <a:effectLst/>
                <a:latin typeface="Calibri" pitchFamily="34" charset="0"/>
                <a:cs typeface="Arial" pitchFamily="34" charset="0"/>
              </a:rPr>
              <a:t> + H</a:t>
            </a:r>
            <a:r>
              <a:rPr kumimoji="0" lang="en-US" sz="3000" b="0" i="0" u="none" strike="noStrike" cap="none" normalizeH="0" baseline="-25000" dirty="0" smtClean="0">
                <a:ln>
                  <a:noFill/>
                </a:ln>
                <a:solidFill>
                  <a:schemeClr val="tx1"/>
                </a:solidFill>
                <a:effectLst/>
                <a:latin typeface="Calibri" pitchFamily="34" charset="0"/>
                <a:cs typeface="Arial" pitchFamily="34" charset="0"/>
              </a:rPr>
              <a:t>2</a:t>
            </a:r>
            <a:r>
              <a:rPr kumimoji="0" lang="en-US" sz="3000" b="0" i="0" u="none" strike="noStrike" cap="none" normalizeH="0" baseline="0" dirty="0" smtClean="0">
                <a:ln>
                  <a:noFill/>
                </a:ln>
                <a:solidFill>
                  <a:schemeClr val="tx1"/>
                </a:solidFill>
                <a:effectLst/>
                <a:latin typeface="Calibri" pitchFamily="34" charset="0"/>
                <a:cs typeface="Arial" pitchFamily="34" charset="0"/>
              </a:rPr>
              <a:t>O</a:t>
            </a:r>
            <a:r>
              <a:rPr kumimoji="0" lang="en-US" sz="3000" b="0" i="0" u="none" strike="noStrike" cap="none" normalizeH="0" baseline="-25000" dirty="0" smtClean="0">
                <a:ln>
                  <a:noFill/>
                </a:ln>
                <a:solidFill>
                  <a:schemeClr val="tx1"/>
                </a:solidFill>
                <a:effectLst/>
                <a:latin typeface="Calibri" pitchFamily="34" charset="0"/>
                <a:cs typeface="Arial" pitchFamily="34" charset="0"/>
              </a:rPr>
              <a:t>(l)</a:t>
            </a:r>
            <a:endParaRPr kumimoji="0" lang="en-US" sz="3000" b="0" i="0" u="none" strike="noStrike" cap="none" normalizeH="0" baseline="-2500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3000" b="0" i="0" u="none" strike="noStrike" cap="none" normalizeH="0" baseline="0" dirty="0" smtClean="0">
                <a:ln>
                  <a:noFill/>
                </a:ln>
                <a:solidFill>
                  <a:schemeClr val="tx1"/>
                </a:solidFill>
                <a:effectLst/>
                <a:latin typeface="Calibri" pitchFamily="34" charset="0"/>
                <a:cs typeface="Arial" pitchFamily="34" charset="0"/>
              </a:rPr>
              <a:t>Silica: SiO</a:t>
            </a:r>
            <a:r>
              <a:rPr kumimoji="0" lang="en-US" sz="3000" b="0" i="0" u="none" strike="noStrike" cap="none" normalizeH="0" baseline="-25000" dirty="0" smtClean="0">
                <a:ln>
                  <a:noFill/>
                </a:ln>
                <a:solidFill>
                  <a:schemeClr val="tx1"/>
                </a:solidFill>
                <a:effectLst/>
                <a:latin typeface="Calibri" pitchFamily="34" charset="0"/>
                <a:cs typeface="Arial" pitchFamily="34" charset="0"/>
              </a:rPr>
              <a:t>2(s)</a:t>
            </a:r>
            <a:r>
              <a:rPr kumimoji="0" lang="en-US" sz="3000" b="0" i="0" u="none" strike="noStrike" cap="none" normalizeH="0" baseline="0" dirty="0" smtClean="0">
                <a:ln>
                  <a:noFill/>
                </a:ln>
                <a:solidFill>
                  <a:schemeClr val="tx1"/>
                </a:solidFill>
                <a:effectLst/>
                <a:latin typeface="Calibri" pitchFamily="34" charset="0"/>
                <a:cs typeface="Arial" pitchFamily="34" charset="0"/>
              </a:rPr>
              <a:t> + 2OH</a:t>
            </a:r>
            <a:r>
              <a:rPr kumimoji="0" lang="en-US" sz="3000" b="0" i="0" u="none" strike="noStrike" cap="none" normalizeH="0" baseline="30000" dirty="0" smtClean="0">
                <a:ln>
                  <a:noFill/>
                </a:ln>
                <a:solidFill>
                  <a:schemeClr val="tx1"/>
                </a:solidFill>
                <a:effectLst/>
                <a:latin typeface="Times New Roman" pitchFamily="18" charset="0"/>
                <a:cs typeface="Arial" pitchFamily="34" charset="0"/>
              </a:rPr>
              <a:t>-</a:t>
            </a:r>
            <a:r>
              <a:rPr kumimoji="0" lang="en-US" sz="3000" b="0" i="0" u="none" strike="noStrike" cap="none" normalizeH="0" baseline="-25000" dirty="0" smtClean="0">
                <a:ln>
                  <a:noFill/>
                </a:ln>
                <a:solidFill>
                  <a:schemeClr val="tx1"/>
                </a:solidFill>
                <a:effectLst/>
                <a:latin typeface="Calibri" pitchFamily="34" charset="0"/>
                <a:cs typeface="Arial" pitchFamily="34" charset="0"/>
              </a:rPr>
              <a:t>(</a:t>
            </a:r>
            <a:r>
              <a:rPr kumimoji="0" lang="en-US" sz="3000" b="0" i="0" u="none" strike="noStrike" cap="none" normalizeH="0" baseline="-25000" dirty="0" err="1" smtClean="0">
                <a:ln>
                  <a:noFill/>
                </a:ln>
                <a:solidFill>
                  <a:schemeClr val="tx1"/>
                </a:solidFill>
                <a:effectLst/>
                <a:latin typeface="Calibri" pitchFamily="34" charset="0"/>
                <a:cs typeface="Arial" pitchFamily="34" charset="0"/>
              </a:rPr>
              <a:t>aq</a:t>
            </a:r>
            <a:r>
              <a:rPr kumimoji="0" lang="en-US" sz="3000" b="0" i="0" u="none" strike="noStrike" cap="none" normalizeH="0" baseline="-25000" dirty="0" smtClean="0">
                <a:ln>
                  <a:noFill/>
                </a:ln>
                <a:solidFill>
                  <a:schemeClr val="tx1"/>
                </a:solidFill>
                <a:effectLst/>
                <a:latin typeface="Calibri" pitchFamily="34" charset="0"/>
                <a:cs typeface="Arial" pitchFamily="34" charset="0"/>
              </a:rPr>
              <a:t>)</a:t>
            </a:r>
            <a:r>
              <a:rPr kumimoji="0" lang="en-US" sz="3000" b="0" i="0" u="none" strike="noStrike" cap="none" normalizeH="0" baseline="0" dirty="0" smtClean="0">
                <a:ln>
                  <a:noFill/>
                </a:ln>
                <a:solidFill>
                  <a:schemeClr val="tx1"/>
                </a:solidFill>
                <a:effectLst/>
                <a:latin typeface="Calibri" pitchFamily="34" charset="0"/>
                <a:cs typeface="Arial" pitchFamily="34" charset="0"/>
              </a:rPr>
              <a:t>  → SiO</a:t>
            </a:r>
            <a:r>
              <a:rPr kumimoji="0" lang="en-US" sz="3000" b="0" i="0" u="none" strike="noStrike" cap="none" normalizeH="0" baseline="-25000" dirty="0" smtClean="0">
                <a:ln>
                  <a:noFill/>
                </a:ln>
                <a:solidFill>
                  <a:schemeClr val="tx1"/>
                </a:solidFill>
                <a:effectLst/>
                <a:latin typeface="Calibri" pitchFamily="34" charset="0"/>
                <a:cs typeface="Arial" pitchFamily="34" charset="0"/>
              </a:rPr>
              <a:t>3</a:t>
            </a:r>
            <a:r>
              <a:rPr kumimoji="0" lang="en-US" sz="3000" b="0" i="0" u="none" strike="noStrike" cap="none" normalizeH="0" baseline="30000" dirty="0" smtClean="0">
                <a:ln>
                  <a:noFill/>
                </a:ln>
                <a:solidFill>
                  <a:schemeClr val="tx1"/>
                </a:solidFill>
                <a:effectLst/>
                <a:latin typeface="Calibri" pitchFamily="34" charset="0"/>
                <a:cs typeface="Arial" pitchFamily="34" charset="0"/>
              </a:rPr>
              <a:t>2-</a:t>
            </a:r>
            <a:r>
              <a:rPr kumimoji="0" lang="en-US" sz="3000" b="0" i="0" u="none" strike="noStrike" cap="none" normalizeH="0" baseline="-25000" dirty="0" smtClean="0">
                <a:ln>
                  <a:noFill/>
                </a:ln>
                <a:solidFill>
                  <a:schemeClr val="tx1"/>
                </a:solidFill>
                <a:effectLst/>
                <a:latin typeface="Calibri" pitchFamily="34" charset="0"/>
                <a:cs typeface="Arial" pitchFamily="34" charset="0"/>
              </a:rPr>
              <a:t>(</a:t>
            </a:r>
            <a:r>
              <a:rPr kumimoji="0" lang="en-US" sz="3000" b="0" i="0" u="none" strike="noStrike" cap="none" normalizeH="0" baseline="-25000" dirty="0" err="1" smtClean="0">
                <a:ln>
                  <a:noFill/>
                </a:ln>
                <a:solidFill>
                  <a:schemeClr val="tx1"/>
                </a:solidFill>
                <a:effectLst/>
                <a:latin typeface="Calibri" pitchFamily="34" charset="0"/>
                <a:cs typeface="Arial" pitchFamily="34" charset="0"/>
              </a:rPr>
              <a:t>aq</a:t>
            </a:r>
            <a:r>
              <a:rPr kumimoji="0" lang="en-US" sz="3000" b="0" i="0" u="none" strike="noStrike" cap="none" normalizeH="0" baseline="-25000" dirty="0" smtClean="0">
                <a:ln>
                  <a:noFill/>
                </a:ln>
                <a:solidFill>
                  <a:schemeClr val="tx1"/>
                </a:solidFill>
                <a:effectLst/>
                <a:latin typeface="Calibri" pitchFamily="34" charset="0"/>
                <a:cs typeface="Arial" pitchFamily="34" charset="0"/>
              </a:rPr>
              <a:t>)</a:t>
            </a:r>
            <a:r>
              <a:rPr kumimoji="0" lang="en-US" sz="3000" b="0" i="0" u="none" strike="noStrike" cap="none" normalizeH="0" baseline="0" dirty="0" smtClean="0">
                <a:ln>
                  <a:noFill/>
                </a:ln>
                <a:solidFill>
                  <a:schemeClr val="tx1"/>
                </a:solidFill>
                <a:effectLst/>
                <a:latin typeface="Calibri" pitchFamily="34" charset="0"/>
                <a:cs typeface="Arial" pitchFamily="34" charset="0"/>
              </a:rPr>
              <a:t>  + H</a:t>
            </a:r>
            <a:r>
              <a:rPr kumimoji="0" lang="en-US" sz="3000" b="0" i="0" u="none" strike="noStrike" cap="none" normalizeH="0" baseline="-25000" dirty="0" smtClean="0">
                <a:ln>
                  <a:noFill/>
                </a:ln>
                <a:solidFill>
                  <a:schemeClr val="tx1"/>
                </a:solidFill>
                <a:effectLst/>
                <a:latin typeface="Calibri" pitchFamily="34" charset="0"/>
                <a:cs typeface="Arial" pitchFamily="34" charset="0"/>
              </a:rPr>
              <a:t>2</a:t>
            </a:r>
            <a:r>
              <a:rPr kumimoji="0" lang="en-US" sz="3000" b="0" i="0" u="none" strike="noStrike" cap="none" normalizeH="0" baseline="0" dirty="0" smtClean="0">
                <a:ln>
                  <a:noFill/>
                </a:ln>
                <a:solidFill>
                  <a:schemeClr val="tx1"/>
                </a:solidFill>
                <a:effectLst/>
                <a:latin typeface="Calibri" pitchFamily="34" charset="0"/>
                <a:cs typeface="Arial" pitchFamily="34" charset="0"/>
              </a:rPr>
              <a:t>O</a:t>
            </a:r>
            <a:r>
              <a:rPr kumimoji="0" lang="en-US" sz="3000" b="0" i="0" u="none" strike="noStrike" cap="none" normalizeH="0" baseline="-25000" dirty="0" smtClean="0">
                <a:ln>
                  <a:noFill/>
                </a:ln>
                <a:solidFill>
                  <a:schemeClr val="tx1"/>
                </a:solidFill>
                <a:effectLst/>
                <a:latin typeface="Calibri" pitchFamily="34" charset="0"/>
                <a:cs typeface="Arial" pitchFamily="34" charset="0"/>
              </a:rPr>
              <a:t>(l)</a:t>
            </a:r>
            <a:endParaRPr kumimoji="0" lang="en-US" sz="3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dirty="0" smtClean="0">
                <a:latin typeface="Arial" pitchFamily="34" charset="0"/>
                <a:cs typeface="Arial" pitchFamily="34" charset="0"/>
              </a:rPr>
              <a:t>The Bayer Process</a:t>
            </a:r>
            <a:endParaRPr lang="en-AU" sz="4000" dirty="0"/>
          </a:p>
        </p:txBody>
      </p:sp>
      <p:sp>
        <p:nvSpPr>
          <p:cNvPr id="3" name="Content Placeholder 2"/>
          <p:cNvSpPr>
            <a:spLocks noGrp="1"/>
          </p:cNvSpPr>
          <p:nvPr>
            <p:ph idx="1"/>
          </p:nvPr>
        </p:nvSpPr>
        <p:spPr>
          <a:xfrm>
            <a:off x="628650" y="1524000"/>
            <a:ext cx="7886700" cy="4963886"/>
          </a:xfrm>
        </p:spPr>
        <p:txBody>
          <a:bodyPr>
            <a:normAutofit/>
          </a:bodyPr>
          <a:lstStyle/>
          <a:p>
            <a:pPr>
              <a:lnSpc>
                <a:spcPct val="100000"/>
              </a:lnSpc>
              <a:spcBef>
                <a:spcPts val="600"/>
              </a:spcBef>
              <a:buNone/>
            </a:pPr>
            <a:r>
              <a:rPr lang="en-AU" dirty="0" smtClean="0">
                <a:latin typeface="Arial" pitchFamily="34" charset="0"/>
                <a:cs typeface="Arial" pitchFamily="34" charset="0"/>
              </a:rPr>
              <a:t>	Iron oxide (</a:t>
            </a:r>
            <a:r>
              <a:rPr lang="en-AU" dirty="0" smtClean="0"/>
              <a:t>Fe</a:t>
            </a:r>
            <a:r>
              <a:rPr lang="en-AU" baseline="-25000" dirty="0" smtClean="0"/>
              <a:t>2</a:t>
            </a:r>
            <a:r>
              <a:rPr lang="en-AU" dirty="0" smtClean="0"/>
              <a:t>O</a:t>
            </a:r>
            <a:r>
              <a:rPr lang="en-AU" baseline="-25000" dirty="0" smtClean="0"/>
              <a:t>3</a:t>
            </a:r>
            <a:r>
              <a:rPr lang="en-AU" dirty="0" smtClean="0">
                <a:latin typeface="Arial" pitchFamily="34" charset="0"/>
                <a:cs typeface="Arial" pitchFamily="34" charset="0"/>
              </a:rPr>
              <a:t>) does not react with hydroxide (because it is a basic oxide) and is filtered off to produce ‘red mud’</a:t>
            </a:r>
            <a:endParaRPr lang="en-AU" dirty="0">
              <a:latin typeface="Arial" pitchFamily="34" charset="0"/>
              <a:cs typeface="Arial" pitchFamily="34" charset="0"/>
            </a:endParaRPr>
          </a:p>
        </p:txBody>
      </p:sp>
      <p:pic>
        <p:nvPicPr>
          <p:cNvPr id="4" name="Picture 1"/>
          <p:cNvPicPr>
            <a:picLocks noChangeAspect="1" noChangeArrowheads="1"/>
          </p:cNvPicPr>
          <p:nvPr/>
        </p:nvPicPr>
        <p:blipFill>
          <a:blip r:embed="rId3"/>
          <a:srcRect/>
          <a:stretch>
            <a:fillRect/>
          </a:stretch>
        </p:blipFill>
        <p:spPr bwMode="auto">
          <a:xfrm>
            <a:off x="152400" y="1295400"/>
            <a:ext cx="876300" cy="981075"/>
          </a:xfrm>
          <a:prstGeom prst="rect">
            <a:avLst/>
          </a:prstGeom>
          <a:noFill/>
          <a:ln w="9525">
            <a:noFill/>
            <a:miter lim="800000"/>
            <a:headEnd/>
            <a:tailEnd/>
          </a:ln>
          <a:effectLst/>
        </p:spPr>
      </p:pic>
      <p:pic>
        <p:nvPicPr>
          <p:cNvPr id="73730" name="Picture 2" descr="https://upload.wikimedia.org/wikipedia/commons/thumb/c/c2/Luftaufnahmen_Nordseekueste_2012-05-by-RaBoe-478.jpg/220px-Luftaufnahmen_Nordseekueste_2012-05-by-RaBoe-478.jpg">
            <a:hlinkClick r:id="rId4"/>
          </p:cNvPr>
          <p:cNvPicPr>
            <a:picLocks noChangeAspect="1" noChangeArrowheads="1"/>
          </p:cNvPicPr>
          <p:nvPr/>
        </p:nvPicPr>
        <p:blipFill>
          <a:blip r:embed="rId5"/>
          <a:srcRect/>
          <a:stretch>
            <a:fillRect/>
          </a:stretch>
        </p:blipFill>
        <p:spPr bwMode="auto">
          <a:xfrm>
            <a:off x="2133600" y="3276600"/>
            <a:ext cx="4724400" cy="313528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dirty="0" smtClean="0">
                <a:latin typeface="Arial" pitchFamily="34" charset="0"/>
                <a:cs typeface="Arial" pitchFamily="34" charset="0"/>
              </a:rPr>
              <a:t>The Bayer Process</a:t>
            </a:r>
            <a:endParaRPr lang="en-AU" sz="4000" dirty="0"/>
          </a:p>
        </p:txBody>
      </p:sp>
      <p:sp>
        <p:nvSpPr>
          <p:cNvPr id="3" name="Content Placeholder 2"/>
          <p:cNvSpPr>
            <a:spLocks noGrp="1"/>
          </p:cNvSpPr>
          <p:nvPr>
            <p:ph idx="1"/>
          </p:nvPr>
        </p:nvSpPr>
        <p:spPr>
          <a:xfrm>
            <a:off x="838200" y="1600201"/>
            <a:ext cx="7848600" cy="2514600"/>
          </a:xfrm>
        </p:spPr>
        <p:txBody>
          <a:bodyPr>
            <a:normAutofit/>
          </a:bodyPr>
          <a:lstStyle/>
          <a:p>
            <a:pPr>
              <a:buNone/>
            </a:pPr>
            <a:r>
              <a:rPr lang="en-AU" b="1" dirty="0" smtClean="0">
                <a:latin typeface="Arial" pitchFamily="34" charset="0"/>
                <a:cs typeface="Arial" pitchFamily="34" charset="0"/>
              </a:rPr>
              <a:t>	Step 2</a:t>
            </a:r>
            <a:r>
              <a:rPr lang="en-AU" dirty="0" smtClean="0">
                <a:latin typeface="Arial" pitchFamily="34" charset="0"/>
                <a:cs typeface="Arial" pitchFamily="34" charset="0"/>
              </a:rPr>
              <a:t>: Water and seed crystals of alumina are added to the solution.</a:t>
            </a:r>
          </a:p>
          <a:p>
            <a:pPr>
              <a:buNone/>
            </a:pPr>
            <a:r>
              <a:rPr lang="en-AU" dirty="0" smtClean="0">
                <a:latin typeface="Arial" pitchFamily="34" charset="0"/>
                <a:cs typeface="Arial" pitchFamily="34" charset="0"/>
              </a:rPr>
              <a:t>	Hydrated alumina crystallises leaving the silicate ion in solution</a:t>
            </a:r>
          </a:p>
        </p:txBody>
      </p:sp>
      <p:pic>
        <p:nvPicPr>
          <p:cNvPr id="4" name="Picture 1"/>
          <p:cNvPicPr>
            <a:picLocks noChangeAspect="1" noChangeArrowheads="1"/>
          </p:cNvPicPr>
          <p:nvPr/>
        </p:nvPicPr>
        <p:blipFill>
          <a:blip r:embed="rId3"/>
          <a:srcRect/>
          <a:stretch>
            <a:fillRect/>
          </a:stretch>
        </p:blipFill>
        <p:spPr bwMode="auto">
          <a:xfrm>
            <a:off x="228600" y="1524000"/>
            <a:ext cx="876300" cy="981075"/>
          </a:xfrm>
          <a:prstGeom prst="rect">
            <a:avLst/>
          </a:prstGeom>
          <a:noFill/>
          <a:ln w="9525">
            <a:noFill/>
            <a:miter lim="800000"/>
            <a:headEnd/>
            <a:tailEnd/>
          </a:ln>
          <a:effectLst/>
        </p:spPr>
      </p:pic>
      <p:sp>
        <p:nvSpPr>
          <p:cNvPr id="71681" name="Text Box 1"/>
          <p:cNvSpPr txBox="1">
            <a:spLocks noChangeArrowheads="1"/>
          </p:cNvSpPr>
          <p:nvPr/>
        </p:nvSpPr>
        <p:spPr bwMode="auto">
          <a:xfrm>
            <a:off x="609600" y="4114800"/>
            <a:ext cx="8077200" cy="990600"/>
          </a:xfrm>
          <a:prstGeom prst="rect">
            <a:avLst/>
          </a:prstGeom>
          <a:solidFill>
            <a:srgbClr val="FBE4D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500" b="0" i="0" u="none" strike="noStrike" cap="none" normalizeH="0" baseline="0" dirty="0" smtClean="0">
                <a:ln>
                  <a:noFill/>
                </a:ln>
                <a:solidFill>
                  <a:schemeClr val="tx1"/>
                </a:solidFill>
                <a:effectLst/>
                <a:latin typeface="Calibri" pitchFamily="34" charset="0"/>
                <a:cs typeface="Arial" pitchFamily="34" charset="0"/>
              </a:rPr>
              <a:t>2AlO</a:t>
            </a:r>
            <a:r>
              <a:rPr kumimoji="0" lang="en-US" sz="3500" b="0" i="0" u="none" strike="noStrike" cap="none" normalizeH="0" baseline="-25000" dirty="0" smtClean="0">
                <a:ln>
                  <a:noFill/>
                </a:ln>
                <a:solidFill>
                  <a:schemeClr val="tx1"/>
                </a:solidFill>
                <a:effectLst/>
                <a:latin typeface="Calibri" pitchFamily="34" charset="0"/>
                <a:cs typeface="Arial" pitchFamily="34" charset="0"/>
              </a:rPr>
              <a:t>2</a:t>
            </a:r>
            <a:r>
              <a:rPr kumimoji="0" lang="en-US" sz="3500" b="0" i="0" u="none" strike="noStrike" cap="none" normalizeH="0" baseline="30000" dirty="0" smtClean="0">
                <a:ln>
                  <a:noFill/>
                </a:ln>
                <a:solidFill>
                  <a:schemeClr val="tx1"/>
                </a:solidFill>
                <a:effectLst/>
                <a:latin typeface="Times New Roman" pitchFamily="18" charset="0"/>
                <a:cs typeface="Arial" pitchFamily="34" charset="0"/>
              </a:rPr>
              <a:t>-</a:t>
            </a:r>
            <a:r>
              <a:rPr kumimoji="0" lang="en-US" sz="3500" b="0" i="0" u="none" strike="noStrike" cap="none" normalizeH="0" baseline="-25000" dirty="0" smtClean="0">
                <a:ln>
                  <a:noFill/>
                </a:ln>
                <a:solidFill>
                  <a:schemeClr val="tx1"/>
                </a:solidFill>
                <a:effectLst/>
                <a:latin typeface="Calibri" pitchFamily="34" charset="0"/>
                <a:cs typeface="Arial" pitchFamily="34" charset="0"/>
              </a:rPr>
              <a:t>(</a:t>
            </a:r>
            <a:r>
              <a:rPr kumimoji="0" lang="en-US" sz="3500" b="0" i="0" u="none" strike="noStrike" cap="none" normalizeH="0" baseline="-25000" dirty="0" err="1" smtClean="0">
                <a:ln>
                  <a:noFill/>
                </a:ln>
                <a:solidFill>
                  <a:schemeClr val="tx1"/>
                </a:solidFill>
                <a:effectLst/>
                <a:latin typeface="Calibri" pitchFamily="34" charset="0"/>
                <a:cs typeface="Arial" pitchFamily="34" charset="0"/>
              </a:rPr>
              <a:t>aq</a:t>
            </a:r>
            <a:r>
              <a:rPr kumimoji="0" lang="en-US" sz="3500" b="0" i="0" u="none" strike="noStrike" cap="none" normalizeH="0" baseline="-25000" dirty="0" smtClean="0">
                <a:ln>
                  <a:noFill/>
                </a:ln>
                <a:solidFill>
                  <a:schemeClr val="tx1"/>
                </a:solidFill>
                <a:effectLst/>
                <a:latin typeface="Calibri" pitchFamily="34" charset="0"/>
                <a:cs typeface="Arial" pitchFamily="34" charset="0"/>
              </a:rPr>
              <a:t>)</a:t>
            </a:r>
            <a:r>
              <a:rPr kumimoji="0" lang="en-US" sz="3500" b="0" i="0" u="none" strike="noStrike" cap="none" normalizeH="0" baseline="0" dirty="0" smtClean="0">
                <a:ln>
                  <a:noFill/>
                </a:ln>
                <a:solidFill>
                  <a:schemeClr val="tx1"/>
                </a:solidFill>
                <a:effectLst/>
                <a:latin typeface="Calibri" pitchFamily="34" charset="0"/>
                <a:cs typeface="Arial" pitchFamily="34" charset="0"/>
              </a:rPr>
              <a:t> + 4H</a:t>
            </a:r>
            <a:r>
              <a:rPr kumimoji="0" lang="en-US" sz="3500" b="0" i="0" u="none" strike="noStrike" cap="none" normalizeH="0" baseline="-25000" dirty="0" smtClean="0">
                <a:ln>
                  <a:noFill/>
                </a:ln>
                <a:solidFill>
                  <a:schemeClr val="tx1"/>
                </a:solidFill>
                <a:effectLst/>
                <a:latin typeface="Calibri" pitchFamily="34" charset="0"/>
                <a:cs typeface="Arial" pitchFamily="34" charset="0"/>
              </a:rPr>
              <a:t>2</a:t>
            </a:r>
            <a:r>
              <a:rPr kumimoji="0" lang="en-US" sz="3500" b="0" i="0" u="none" strike="noStrike" cap="none" normalizeH="0" baseline="0" dirty="0" smtClean="0">
                <a:ln>
                  <a:noFill/>
                </a:ln>
                <a:solidFill>
                  <a:schemeClr val="tx1"/>
                </a:solidFill>
                <a:effectLst/>
                <a:latin typeface="Calibri" pitchFamily="34" charset="0"/>
                <a:cs typeface="Arial" pitchFamily="34" charset="0"/>
              </a:rPr>
              <a:t>O</a:t>
            </a:r>
            <a:r>
              <a:rPr kumimoji="0" lang="en-US" sz="3500" b="0" i="0" u="none" strike="noStrike" cap="none" normalizeH="0" baseline="-25000" dirty="0" smtClean="0">
                <a:ln>
                  <a:noFill/>
                </a:ln>
                <a:solidFill>
                  <a:schemeClr val="tx1"/>
                </a:solidFill>
                <a:effectLst/>
                <a:latin typeface="Calibri" pitchFamily="34" charset="0"/>
                <a:cs typeface="Arial" pitchFamily="34" charset="0"/>
              </a:rPr>
              <a:t>(l)</a:t>
            </a:r>
            <a:r>
              <a:rPr kumimoji="0" lang="en-US" sz="3500" b="0" i="0" u="none" strike="noStrike" cap="none" normalizeH="0" baseline="0" dirty="0" smtClean="0">
                <a:ln>
                  <a:noFill/>
                </a:ln>
                <a:solidFill>
                  <a:schemeClr val="tx1"/>
                </a:solidFill>
                <a:effectLst/>
                <a:latin typeface="Calibri" pitchFamily="34" charset="0"/>
                <a:cs typeface="Arial" pitchFamily="34" charset="0"/>
              </a:rPr>
              <a:t> →</a:t>
            </a:r>
            <a:r>
              <a:rPr kumimoji="0" lang="en-US" sz="3500" b="0" i="0" u="none" strike="noStrike" cap="none" normalizeH="0" dirty="0" smtClean="0">
                <a:ln>
                  <a:noFill/>
                </a:ln>
                <a:solidFill>
                  <a:schemeClr val="tx1"/>
                </a:solidFill>
                <a:effectLst/>
                <a:latin typeface="Calibri" pitchFamily="34" charset="0"/>
                <a:cs typeface="Arial" pitchFamily="34" charset="0"/>
              </a:rPr>
              <a:t> </a:t>
            </a:r>
            <a:r>
              <a:rPr kumimoji="0" lang="en-US" sz="3500" b="0" i="0" u="none" strike="noStrike" cap="none" normalizeH="0" baseline="0" dirty="0" smtClean="0">
                <a:ln>
                  <a:noFill/>
                </a:ln>
                <a:solidFill>
                  <a:schemeClr val="tx1"/>
                </a:solidFill>
                <a:effectLst/>
                <a:latin typeface="Calibri" pitchFamily="34" charset="0"/>
                <a:cs typeface="Arial" pitchFamily="34" charset="0"/>
              </a:rPr>
              <a:t>Al</a:t>
            </a:r>
            <a:r>
              <a:rPr kumimoji="0" lang="en-US" sz="3500" b="0" i="0" u="none" strike="noStrike" cap="none" normalizeH="0" baseline="-25000" dirty="0" smtClean="0">
                <a:ln>
                  <a:noFill/>
                </a:ln>
                <a:solidFill>
                  <a:schemeClr val="tx1"/>
                </a:solidFill>
                <a:effectLst/>
                <a:latin typeface="Calibri" pitchFamily="34" charset="0"/>
                <a:cs typeface="Arial" pitchFamily="34" charset="0"/>
              </a:rPr>
              <a:t>2</a:t>
            </a:r>
            <a:r>
              <a:rPr kumimoji="0" lang="en-US" sz="3500" b="0" i="0" u="none" strike="noStrike" cap="none" normalizeH="0" baseline="0" dirty="0" smtClean="0">
                <a:ln>
                  <a:noFill/>
                </a:ln>
                <a:solidFill>
                  <a:schemeClr val="tx1"/>
                </a:solidFill>
                <a:effectLst/>
                <a:latin typeface="Calibri" pitchFamily="34" charset="0"/>
                <a:cs typeface="Arial" pitchFamily="34" charset="0"/>
              </a:rPr>
              <a:t>O</a:t>
            </a:r>
            <a:r>
              <a:rPr kumimoji="0" lang="en-US" sz="3500" b="0" i="0" u="none" strike="noStrike" cap="none" normalizeH="0" baseline="-25000" dirty="0" smtClean="0">
                <a:ln>
                  <a:noFill/>
                </a:ln>
                <a:solidFill>
                  <a:schemeClr val="tx1"/>
                </a:solidFill>
                <a:effectLst/>
                <a:latin typeface="Calibri" pitchFamily="34" charset="0"/>
                <a:cs typeface="Arial" pitchFamily="34" charset="0"/>
              </a:rPr>
              <a:t>3</a:t>
            </a:r>
            <a:r>
              <a:rPr kumimoji="0" lang="en-US" sz="3500" b="0" i="0" u="none" strike="noStrike" cap="none" normalizeH="0" baseline="0" dirty="0" smtClean="0">
                <a:ln>
                  <a:noFill/>
                </a:ln>
                <a:solidFill>
                  <a:schemeClr val="tx1"/>
                </a:solidFill>
                <a:effectLst/>
                <a:latin typeface="Times New Roman" pitchFamily="18" charset="0"/>
                <a:cs typeface="Arial" pitchFamily="34" charset="0"/>
              </a:rPr>
              <a:t>.</a:t>
            </a:r>
            <a:r>
              <a:rPr kumimoji="0" lang="en-US" sz="3500" b="0" i="0" u="none" strike="noStrike" cap="none" normalizeH="0" baseline="0" dirty="0" smtClean="0">
                <a:ln>
                  <a:noFill/>
                </a:ln>
                <a:solidFill>
                  <a:schemeClr val="tx1"/>
                </a:solidFill>
                <a:effectLst/>
                <a:latin typeface="Calibri" pitchFamily="34" charset="0"/>
                <a:cs typeface="Arial" pitchFamily="34" charset="0"/>
              </a:rPr>
              <a:t>3H</a:t>
            </a:r>
            <a:r>
              <a:rPr kumimoji="0" lang="en-US" sz="3500" b="0" i="0" u="none" strike="noStrike" cap="none" normalizeH="0" baseline="-25000" dirty="0" smtClean="0">
                <a:ln>
                  <a:noFill/>
                </a:ln>
                <a:solidFill>
                  <a:schemeClr val="tx1"/>
                </a:solidFill>
                <a:effectLst/>
                <a:latin typeface="Calibri" pitchFamily="34" charset="0"/>
                <a:cs typeface="Arial" pitchFamily="34" charset="0"/>
              </a:rPr>
              <a:t>2</a:t>
            </a:r>
            <a:r>
              <a:rPr kumimoji="0" lang="en-US" sz="3500" b="0" i="0" u="none" strike="noStrike" cap="none" normalizeH="0" baseline="0" dirty="0" smtClean="0">
                <a:ln>
                  <a:noFill/>
                </a:ln>
                <a:solidFill>
                  <a:schemeClr val="tx1"/>
                </a:solidFill>
                <a:effectLst/>
                <a:latin typeface="Calibri" pitchFamily="34" charset="0"/>
                <a:cs typeface="Arial" pitchFamily="34" charset="0"/>
              </a:rPr>
              <a:t>O</a:t>
            </a:r>
            <a:r>
              <a:rPr kumimoji="0" lang="en-US" sz="3500" b="0" i="0" u="none" strike="noStrike" cap="none" normalizeH="0" baseline="-25000" dirty="0" smtClean="0">
                <a:ln>
                  <a:noFill/>
                </a:ln>
                <a:solidFill>
                  <a:schemeClr val="tx1"/>
                </a:solidFill>
                <a:effectLst/>
                <a:latin typeface="Calibri" pitchFamily="34" charset="0"/>
                <a:cs typeface="Arial" pitchFamily="34" charset="0"/>
              </a:rPr>
              <a:t>(s)</a:t>
            </a:r>
            <a:r>
              <a:rPr kumimoji="0" lang="en-US" sz="3500" b="0" i="0" u="none" strike="noStrike" cap="none" normalizeH="0" baseline="0" dirty="0" smtClean="0">
                <a:ln>
                  <a:noFill/>
                </a:ln>
                <a:solidFill>
                  <a:schemeClr val="tx1"/>
                </a:solidFill>
                <a:effectLst/>
                <a:latin typeface="Calibri" pitchFamily="34" charset="0"/>
                <a:cs typeface="Arial" pitchFamily="34" charset="0"/>
              </a:rPr>
              <a:t> +2OH</a:t>
            </a:r>
            <a:r>
              <a:rPr kumimoji="0" lang="en-US" sz="3500" b="0" i="0" u="none" strike="noStrike" cap="none" normalizeH="0" baseline="30000" dirty="0" smtClean="0">
                <a:ln>
                  <a:noFill/>
                </a:ln>
                <a:solidFill>
                  <a:schemeClr val="tx1"/>
                </a:solidFill>
                <a:effectLst/>
                <a:latin typeface="Times New Roman" pitchFamily="18" charset="0"/>
                <a:cs typeface="Arial" pitchFamily="34" charset="0"/>
              </a:rPr>
              <a:t>-</a:t>
            </a:r>
            <a:r>
              <a:rPr kumimoji="0" lang="en-US" sz="3500" b="0" i="0" u="none" strike="noStrike" cap="none" normalizeH="0" baseline="-25000" dirty="0" smtClean="0">
                <a:ln>
                  <a:noFill/>
                </a:ln>
                <a:solidFill>
                  <a:schemeClr val="tx1"/>
                </a:solidFill>
                <a:effectLst/>
                <a:latin typeface="Calibri" pitchFamily="34" charset="0"/>
                <a:cs typeface="Arial" pitchFamily="34" charset="0"/>
              </a:rPr>
              <a:t>(</a:t>
            </a:r>
            <a:r>
              <a:rPr kumimoji="0" lang="en-US" sz="3500" b="0" i="0" u="none" strike="noStrike" cap="none" normalizeH="0" baseline="-25000" dirty="0" err="1" smtClean="0">
                <a:ln>
                  <a:noFill/>
                </a:ln>
                <a:solidFill>
                  <a:schemeClr val="tx1"/>
                </a:solidFill>
                <a:effectLst/>
                <a:latin typeface="Calibri" pitchFamily="34" charset="0"/>
                <a:cs typeface="Arial" pitchFamily="34" charset="0"/>
              </a:rPr>
              <a:t>aq</a:t>
            </a:r>
            <a:r>
              <a:rPr kumimoji="0" lang="en-US" sz="3500" b="0" i="0" u="none" strike="noStrike" cap="none" normalizeH="0" baseline="-25000" dirty="0" smtClean="0">
                <a:ln>
                  <a:noFill/>
                </a:ln>
                <a:solidFill>
                  <a:schemeClr val="tx1"/>
                </a:solidFill>
                <a:effectLst/>
                <a:latin typeface="Calibri" pitchFamily="34" charset="0"/>
                <a:cs typeface="Arial" pitchFamily="34" charset="0"/>
              </a:rPr>
              <a:t>)</a:t>
            </a:r>
            <a:endParaRPr kumimoji="0" lang="en-US" sz="3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4000" dirty="0" smtClean="0">
                <a:latin typeface="Arial" pitchFamily="34" charset="0"/>
                <a:cs typeface="Arial" pitchFamily="34" charset="0"/>
              </a:rPr>
              <a:t>The Bayer Process – Producing Alumina</a:t>
            </a:r>
            <a:endParaRPr lang="en-AU" sz="4000" dirty="0"/>
          </a:p>
        </p:txBody>
      </p:sp>
      <p:sp>
        <p:nvSpPr>
          <p:cNvPr id="3" name="Content Placeholder 2"/>
          <p:cNvSpPr>
            <a:spLocks noGrp="1"/>
          </p:cNvSpPr>
          <p:nvPr>
            <p:ph idx="1"/>
          </p:nvPr>
        </p:nvSpPr>
        <p:spPr>
          <a:xfrm>
            <a:off x="304800" y="1825624"/>
            <a:ext cx="5181600" cy="4651375"/>
          </a:xfrm>
        </p:spPr>
        <p:txBody>
          <a:bodyPr>
            <a:normAutofit fontScale="92500"/>
          </a:bodyPr>
          <a:lstStyle/>
          <a:p>
            <a:pPr marL="228600" lvl="1">
              <a:spcBef>
                <a:spcPts val="1000"/>
              </a:spcBef>
              <a:buNone/>
            </a:pPr>
            <a:r>
              <a:rPr lang="en-US" b="1" dirty="0" smtClean="0">
                <a:latin typeface="Arial" pitchFamily="34" charset="0"/>
                <a:ea typeface="ＭＳ Ｐゴシック" pitchFamily="34" charset="-128"/>
                <a:cs typeface="Arial" pitchFamily="34" charset="0"/>
                <a:sym typeface="Wingdings" pitchFamily="2" charset="2"/>
              </a:rPr>
              <a:t>Step 3: </a:t>
            </a:r>
            <a:r>
              <a:rPr lang="en-US" dirty="0" smtClean="0">
                <a:latin typeface="Arial" pitchFamily="34" charset="0"/>
                <a:ea typeface="ＭＳ Ｐゴシック" pitchFamily="34" charset="-128"/>
                <a:cs typeface="Arial" pitchFamily="34" charset="0"/>
                <a:sym typeface="Wingdings" pitchFamily="2" charset="2"/>
              </a:rPr>
              <a:t>The crystals are then separated off and dehydrated by roasting (heated).</a:t>
            </a:r>
          </a:p>
          <a:p>
            <a:pPr marL="228600" lvl="1">
              <a:spcBef>
                <a:spcPts val="1000"/>
              </a:spcBef>
              <a:buNone/>
            </a:pPr>
            <a:r>
              <a:rPr lang="en-US" dirty="0" smtClean="0">
                <a:latin typeface="Arial" pitchFamily="34" charset="0"/>
                <a:ea typeface="ＭＳ Ｐゴシック" pitchFamily="34" charset="-128"/>
                <a:cs typeface="Arial" pitchFamily="34" charset="0"/>
                <a:sym typeface="Wingdings" pitchFamily="2" charset="2"/>
              </a:rPr>
              <a:t>	Al</a:t>
            </a:r>
            <a:r>
              <a:rPr lang="en-US" baseline="-25000" dirty="0" smtClean="0">
                <a:latin typeface="Arial" pitchFamily="34" charset="0"/>
                <a:ea typeface="ＭＳ Ｐゴシック" pitchFamily="34" charset="-128"/>
                <a:cs typeface="Arial" pitchFamily="34" charset="0"/>
                <a:sym typeface="Wingdings" pitchFamily="2" charset="2"/>
              </a:rPr>
              <a:t>2</a:t>
            </a:r>
            <a:r>
              <a:rPr lang="en-US" dirty="0" smtClean="0">
                <a:latin typeface="Arial" pitchFamily="34" charset="0"/>
                <a:ea typeface="ＭＳ Ｐゴシック" pitchFamily="34" charset="-128"/>
                <a:cs typeface="Arial" pitchFamily="34" charset="0"/>
                <a:sym typeface="Wingdings" pitchFamily="2" charset="2"/>
              </a:rPr>
              <a:t>O</a:t>
            </a:r>
            <a:r>
              <a:rPr lang="en-US" baseline="-25000" dirty="0" smtClean="0">
                <a:latin typeface="Arial" pitchFamily="34" charset="0"/>
                <a:ea typeface="ＭＳ Ｐゴシック" pitchFamily="34" charset="-128"/>
                <a:cs typeface="Arial" pitchFamily="34" charset="0"/>
                <a:sym typeface="Wingdings" pitchFamily="2" charset="2"/>
              </a:rPr>
              <a:t>3</a:t>
            </a:r>
            <a:r>
              <a:rPr lang="en-US" dirty="0" smtClean="0">
                <a:latin typeface="Arial" pitchFamily="34" charset="0"/>
                <a:ea typeface="ＭＳ Ｐゴシック" pitchFamily="34" charset="-128"/>
                <a:cs typeface="Arial" pitchFamily="34" charset="0"/>
                <a:sym typeface="Wingdings" pitchFamily="2" charset="2"/>
              </a:rPr>
              <a:t>.3H</a:t>
            </a:r>
            <a:r>
              <a:rPr lang="en-US" baseline="-25000" dirty="0" smtClean="0">
                <a:latin typeface="Arial" pitchFamily="34" charset="0"/>
                <a:ea typeface="ＭＳ Ｐゴシック" pitchFamily="34" charset="-128"/>
                <a:cs typeface="Arial" pitchFamily="34" charset="0"/>
                <a:sym typeface="Wingdings" pitchFamily="2" charset="2"/>
              </a:rPr>
              <a:t>2</a:t>
            </a:r>
            <a:r>
              <a:rPr lang="en-US" dirty="0" smtClean="0">
                <a:latin typeface="Arial" pitchFamily="34" charset="0"/>
                <a:ea typeface="ＭＳ Ｐゴシック" pitchFamily="34" charset="-128"/>
                <a:cs typeface="Arial" pitchFamily="34" charset="0"/>
                <a:sym typeface="Wingdings" pitchFamily="2" charset="2"/>
              </a:rPr>
              <a:t>O  Al</a:t>
            </a:r>
            <a:r>
              <a:rPr lang="en-US" baseline="-25000" dirty="0" smtClean="0">
                <a:latin typeface="Arial" pitchFamily="34" charset="0"/>
                <a:ea typeface="ＭＳ Ｐゴシック" pitchFamily="34" charset="-128"/>
                <a:cs typeface="Arial" pitchFamily="34" charset="0"/>
                <a:sym typeface="Wingdings" pitchFamily="2" charset="2"/>
              </a:rPr>
              <a:t>2</a:t>
            </a:r>
            <a:r>
              <a:rPr lang="en-US" dirty="0" smtClean="0">
                <a:latin typeface="Arial" pitchFamily="34" charset="0"/>
                <a:ea typeface="ＭＳ Ｐゴシック" pitchFamily="34" charset="-128"/>
                <a:cs typeface="Arial" pitchFamily="34" charset="0"/>
                <a:sym typeface="Wingdings" pitchFamily="2" charset="2"/>
              </a:rPr>
              <a:t>O</a:t>
            </a:r>
            <a:r>
              <a:rPr lang="en-US" baseline="-25000" dirty="0" smtClean="0">
                <a:latin typeface="Arial" pitchFamily="34" charset="0"/>
                <a:ea typeface="ＭＳ Ｐゴシック" pitchFamily="34" charset="-128"/>
                <a:cs typeface="Arial" pitchFamily="34" charset="0"/>
                <a:sym typeface="Wingdings" pitchFamily="2" charset="2"/>
              </a:rPr>
              <a:t>3(s)</a:t>
            </a:r>
            <a:r>
              <a:rPr lang="en-US" dirty="0" smtClean="0">
                <a:latin typeface="Arial" pitchFamily="34" charset="0"/>
                <a:ea typeface="ＭＳ Ｐゴシック" pitchFamily="34" charset="-128"/>
                <a:cs typeface="Arial" pitchFamily="34" charset="0"/>
                <a:sym typeface="Wingdings" pitchFamily="2" charset="2"/>
              </a:rPr>
              <a:t> + 3H</a:t>
            </a:r>
            <a:r>
              <a:rPr lang="en-US" baseline="-25000" dirty="0" smtClean="0">
                <a:latin typeface="Arial" pitchFamily="34" charset="0"/>
                <a:ea typeface="ＭＳ Ｐゴシック" pitchFamily="34" charset="-128"/>
                <a:cs typeface="Arial" pitchFamily="34" charset="0"/>
                <a:sym typeface="Wingdings" pitchFamily="2" charset="2"/>
              </a:rPr>
              <a:t>2</a:t>
            </a:r>
            <a:r>
              <a:rPr lang="en-US" dirty="0" smtClean="0">
                <a:latin typeface="Arial" pitchFamily="34" charset="0"/>
                <a:ea typeface="ＭＳ Ｐゴシック" pitchFamily="34" charset="-128"/>
                <a:cs typeface="Arial" pitchFamily="34" charset="0"/>
                <a:sym typeface="Wingdings" pitchFamily="2" charset="2"/>
              </a:rPr>
              <a:t>O</a:t>
            </a:r>
            <a:r>
              <a:rPr lang="en-US" baseline="-25000" dirty="0" smtClean="0">
                <a:latin typeface="Arial" pitchFamily="34" charset="0"/>
                <a:ea typeface="ＭＳ Ｐゴシック" pitchFamily="34" charset="-128"/>
                <a:cs typeface="Arial" pitchFamily="34" charset="0"/>
                <a:sym typeface="Wingdings" pitchFamily="2" charset="2"/>
              </a:rPr>
              <a:t>(g)</a:t>
            </a:r>
          </a:p>
          <a:p>
            <a:pPr marL="228600" lvl="1">
              <a:spcBef>
                <a:spcPts val="1000"/>
              </a:spcBef>
              <a:buNone/>
            </a:pPr>
            <a:r>
              <a:rPr lang="en-AU" dirty="0" smtClean="0">
                <a:latin typeface="Arial" pitchFamily="34" charset="0"/>
                <a:cs typeface="Arial" pitchFamily="34" charset="0"/>
              </a:rPr>
              <a:t>	Alumina (</a:t>
            </a:r>
            <a:r>
              <a:rPr lang="en-US" dirty="0" smtClean="0">
                <a:latin typeface="Arial" pitchFamily="34" charset="0"/>
                <a:ea typeface="ＭＳ Ｐゴシック" pitchFamily="34" charset="-128"/>
                <a:cs typeface="Arial" pitchFamily="34" charset="0"/>
                <a:sym typeface="Wingdings" pitchFamily="2" charset="2"/>
              </a:rPr>
              <a:t>Al</a:t>
            </a:r>
            <a:r>
              <a:rPr lang="en-US" baseline="-25000" dirty="0" smtClean="0">
                <a:latin typeface="Arial" pitchFamily="34" charset="0"/>
                <a:ea typeface="ＭＳ Ｐゴシック" pitchFamily="34" charset="-128"/>
                <a:cs typeface="Arial" pitchFamily="34" charset="0"/>
                <a:sym typeface="Wingdings" pitchFamily="2" charset="2"/>
              </a:rPr>
              <a:t>2</a:t>
            </a:r>
            <a:r>
              <a:rPr lang="en-US" dirty="0" smtClean="0">
                <a:latin typeface="Arial" pitchFamily="34" charset="0"/>
                <a:ea typeface="ＭＳ Ｐゴシック" pitchFamily="34" charset="-128"/>
                <a:cs typeface="Arial" pitchFamily="34" charset="0"/>
                <a:sym typeface="Wingdings" pitchFamily="2" charset="2"/>
              </a:rPr>
              <a:t>O</a:t>
            </a:r>
            <a:r>
              <a:rPr lang="en-US" baseline="-25000" dirty="0" smtClean="0">
                <a:latin typeface="Arial" pitchFamily="34" charset="0"/>
                <a:ea typeface="ＭＳ Ｐゴシック" pitchFamily="34" charset="-128"/>
                <a:cs typeface="Arial" pitchFamily="34" charset="0"/>
                <a:sym typeface="Wingdings" pitchFamily="2" charset="2"/>
              </a:rPr>
              <a:t>3</a:t>
            </a:r>
            <a:r>
              <a:rPr lang="en-AU" dirty="0" smtClean="0">
                <a:latin typeface="Arial" pitchFamily="34" charset="0"/>
                <a:cs typeface="Arial" pitchFamily="34" charset="0"/>
              </a:rPr>
              <a:t>) is a white powder, which is the final product of the Bayer Process.  </a:t>
            </a:r>
          </a:p>
          <a:p>
            <a:pPr marL="228600" lvl="1">
              <a:spcBef>
                <a:spcPts val="1000"/>
              </a:spcBef>
              <a:buNone/>
            </a:pPr>
            <a:r>
              <a:rPr lang="en-AU" dirty="0" smtClean="0">
                <a:latin typeface="Arial" pitchFamily="34" charset="0"/>
                <a:cs typeface="Arial" pitchFamily="34" charset="0"/>
              </a:rPr>
              <a:t>	This is then ready for shipment to aluminium smelters in the Hall-</a:t>
            </a:r>
            <a:r>
              <a:rPr lang="en-AU" dirty="0" err="1" smtClean="0">
                <a:latin typeface="Arial" pitchFamily="34" charset="0"/>
                <a:cs typeface="Arial" pitchFamily="34" charset="0"/>
              </a:rPr>
              <a:t>Heroult</a:t>
            </a:r>
            <a:r>
              <a:rPr lang="en-AU" dirty="0" smtClean="0">
                <a:latin typeface="Arial" pitchFamily="34" charset="0"/>
                <a:cs typeface="Arial" pitchFamily="34" charset="0"/>
              </a:rPr>
              <a:t> Process.</a:t>
            </a:r>
          </a:p>
          <a:p>
            <a:pPr marL="228600" lvl="1">
              <a:spcBef>
                <a:spcPts val="1000"/>
              </a:spcBef>
            </a:pPr>
            <a:endParaRPr lang="en-US" dirty="0" smtClean="0">
              <a:latin typeface="Arial" pitchFamily="34" charset="0"/>
              <a:ea typeface="ＭＳ Ｐゴシック" pitchFamily="34" charset="-128"/>
              <a:cs typeface="Arial" pitchFamily="34" charset="0"/>
            </a:endParaRPr>
          </a:p>
          <a:p>
            <a:pPr marL="228600" lvl="1">
              <a:spcBef>
                <a:spcPts val="1000"/>
              </a:spcBef>
            </a:pPr>
            <a:endParaRPr lang="en-US" dirty="0" smtClean="0">
              <a:latin typeface="Arial" pitchFamily="34" charset="0"/>
              <a:ea typeface="ＭＳ Ｐゴシック" pitchFamily="34" charset="-128"/>
              <a:cs typeface="Arial" pitchFamily="34" charset="0"/>
            </a:endParaRPr>
          </a:p>
          <a:p>
            <a:pPr lvl="2"/>
            <a:endParaRPr lang="en-US" baseline="30000" dirty="0" smtClean="0">
              <a:latin typeface="Arial" pitchFamily="34" charset="0"/>
              <a:ea typeface="ＭＳ Ｐゴシック" pitchFamily="34" charset="-128"/>
              <a:cs typeface="Arial" pitchFamily="34" charset="0"/>
            </a:endParaRPr>
          </a:p>
          <a:p>
            <a:endParaRPr lang="en-AU" dirty="0">
              <a:latin typeface="Arial" pitchFamily="34" charset="0"/>
              <a:cs typeface="Arial" pitchFamily="34" charset="0"/>
            </a:endParaRPr>
          </a:p>
        </p:txBody>
      </p:sp>
      <p:pic>
        <p:nvPicPr>
          <p:cNvPr id="231428" name="Picture 4" descr="http://upload.ecvv.com/upload/Product/20113/China_high_Purity_Alumina_Powder20113171043581.jpg"/>
          <p:cNvPicPr>
            <a:picLocks noChangeAspect="1" noChangeArrowheads="1"/>
          </p:cNvPicPr>
          <p:nvPr/>
        </p:nvPicPr>
        <p:blipFill>
          <a:blip r:embed="rId3" cstate="print"/>
          <a:srcRect/>
          <a:stretch>
            <a:fillRect/>
          </a:stretch>
        </p:blipFill>
        <p:spPr bwMode="auto">
          <a:xfrm>
            <a:off x="5562600" y="1982333"/>
            <a:ext cx="3347357" cy="3429001"/>
          </a:xfrm>
          <a:prstGeom prst="rect">
            <a:avLst/>
          </a:prstGeom>
          <a:noFill/>
        </p:spPr>
      </p:pic>
      <p:pic>
        <p:nvPicPr>
          <p:cNvPr id="5" name="Picture 1"/>
          <p:cNvPicPr>
            <a:picLocks noChangeAspect="1" noChangeArrowheads="1"/>
          </p:cNvPicPr>
          <p:nvPr/>
        </p:nvPicPr>
        <p:blipFill>
          <a:blip r:embed="rId4"/>
          <a:srcRect/>
          <a:stretch>
            <a:fillRect/>
          </a:stretch>
        </p:blipFill>
        <p:spPr bwMode="auto">
          <a:xfrm>
            <a:off x="304800" y="685800"/>
            <a:ext cx="876300" cy="981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1261</Words>
  <Application>Microsoft Office PowerPoint</Application>
  <PresentationFormat>On-screen Show (4:3)</PresentationFormat>
  <Paragraphs>437</Paragraphs>
  <Slides>44</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Arial</vt:lpstr>
      <vt:lpstr>Bookman</vt:lpstr>
      <vt:lpstr>Calibri</vt:lpstr>
      <vt:lpstr>Copperplate Gothic Bold</vt:lpstr>
      <vt:lpstr>Times New Roman</vt:lpstr>
      <vt:lpstr>Wingdings</vt:lpstr>
      <vt:lpstr>Office Theme</vt:lpstr>
      <vt:lpstr>Key Idea 6: Aluminium  (obtained from bauxite)  is a strong, lightweight, rust resistant metal, used in items such as saucepans, bicycles, window frames and aeroplanes.</vt:lpstr>
      <vt:lpstr>Aluminium: From Ore to Metal</vt:lpstr>
      <vt:lpstr>Aluminium: From Ore to Metal</vt:lpstr>
      <vt:lpstr>PowerPoint Presentation</vt:lpstr>
      <vt:lpstr>The Bayer Process</vt:lpstr>
      <vt:lpstr>The Bayer Process</vt:lpstr>
      <vt:lpstr>The Bayer Process</vt:lpstr>
      <vt:lpstr>The Bayer Process</vt:lpstr>
      <vt:lpstr>The Bayer Process – Producing Alumina</vt:lpstr>
      <vt:lpstr>PowerPoint Presentation</vt:lpstr>
      <vt:lpstr>Metal Reactivity Series - Aluminium</vt:lpstr>
      <vt:lpstr>Hall-Heroult Process is the Electrolytic reduction of aluminium oxide to aluminium</vt:lpstr>
      <vt:lpstr>Molten electrolysis is used in the reduction of:</vt:lpstr>
      <vt:lpstr>Aluminium reduction- Molten Electrolysis</vt:lpstr>
      <vt:lpstr>PowerPoint Presentation</vt:lpstr>
      <vt:lpstr>PowerPoint Presentation</vt:lpstr>
      <vt:lpstr>How it works</vt:lpstr>
      <vt:lpstr>At the anode</vt:lpstr>
      <vt:lpstr>At the cathode</vt:lpstr>
      <vt:lpstr>At the electrodes</vt:lpstr>
      <vt:lpstr>Reactions Summary  Hall – Heroult Cell</vt:lpstr>
      <vt:lpstr>Hall-Heroult Cell</vt:lpstr>
      <vt:lpstr>Aluminium reduction- Molten Electrolysis</vt:lpstr>
      <vt:lpstr>Summary of Hall-Heroult cell</vt:lpstr>
      <vt:lpstr>Final Stages of Hall-Heroult Process</vt:lpstr>
      <vt:lpstr>PowerPoint Presentation</vt:lpstr>
      <vt:lpstr>Uses of Aluminium</vt:lpstr>
      <vt:lpstr>Uses of Aluminium</vt:lpstr>
      <vt:lpstr>Why recycle aluminium?</vt:lpstr>
      <vt:lpstr>PowerPoint Presentation</vt:lpstr>
      <vt:lpstr>Key Idea 7: Precipitation reactions are when an insoluble compound (solid) is formed from two solutions mixing.  These are sometimes used in metal extractions.</vt:lpstr>
      <vt:lpstr>Precipitation reactions</vt:lpstr>
      <vt:lpstr>Precipitation reactions</vt:lpstr>
      <vt:lpstr>Double displacement reactions</vt:lpstr>
      <vt:lpstr>Double displacement reactions</vt:lpstr>
      <vt:lpstr>2NaOH(aq) + MgCl2(aq) → 2NaCl(?) + Mg(OH)2(?)   </vt:lpstr>
      <vt:lpstr> Double displacement reactions</vt:lpstr>
      <vt:lpstr>Double displacement reactions</vt:lpstr>
      <vt:lpstr>Precipitation of minerals</vt:lpstr>
      <vt:lpstr>Precipitation of minerals</vt:lpstr>
      <vt:lpstr>Precipitation reactions practical</vt:lpstr>
      <vt:lpstr>PowerPoint Presentation</vt:lpstr>
      <vt:lpstr>Precipitation Reactions </vt:lpstr>
      <vt:lpstr>Precipitation Reactions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Wubby Kusznir</dc:creator>
  <cp:lastModifiedBy>Christine Kusznir</cp:lastModifiedBy>
  <cp:revision>71</cp:revision>
  <cp:lastPrinted>2015-09-17T22:53:48Z</cp:lastPrinted>
  <dcterms:created xsi:type="dcterms:W3CDTF">2015-09-01T12:18:34Z</dcterms:created>
  <dcterms:modified xsi:type="dcterms:W3CDTF">2015-09-18T00:00:59Z</dcterms:modified>
</cp:coreProperties>
</file>