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256" r:id="rId2"/>
    <p:sldId id="257" r:id="rId3"/>
    <p:sldId id="273" r:id="rId4"/>
    <p:sldId id="259" r:id="rId5"/>
    <p:sldId id="266" r:id="rId6"/>
    <p:sldId id="265" r:id="rId7"/>
    <p:sldId id="261" r:id="rId8"/>
    <p:sldId id="262" r:id="rId9"/>
    <p:sldId id="269" r:id="rId10"/>
    <p:sldId id="267" r:id="rId11"/>
    <p:sldId id="268" r:id="rId12"/>
    <p:sldId id="270" r:id="rId13"/>
    <p:sldId id="264" r:id="rId14"/>
    <p:sldId id="274" r:id="rId15"/>
    <p:sldId id="276" r:id="rId16"/>
    <p:sldId id="275" r:id="rId17"/>
    <p:sldId id="271" r:id="rId18"/>
    <p:sldId id="277" r:id="rId19"/>
    <p:sldId id="352" r:id="rId20"/>
    <p:sldId id="345" r:id="rId21"/>
    <p:sldId id="263" r:id="rId22"/>
    <p:sldId id="260" r:id="rId23"/>
    <p:sldId id="258" r:id="rId24"/>
    <p:sldId id="349" r:id="rId25"/>
    <p:sldId id="351" r:id="rId26"/>
    <p:sldId id="280" r:id="rId27"/>
    <p:sldId id="279" r:id="rId28"/>
    <p:sldId id="353" r:id="rId29"/>
    <p:sldId id="355" r:id="rId30"/>
    <p:sldId id="354" r:id="rId31"/>
    <p:sldId id="282" r:id="rId32"/>
    <p:sldId id="357" r:id="rId33"/>
    <p:sldId id="283" r:id="rId34"/>
    <p:sldId id="284" r:id="rId35"/>
    <p:sldId id="350" r:id="rId36"/>
    <p:sldId id="346" r:id="rId37"/>
    <p:sldId id="285" r:id="rId38"/>
    <p:sldId id="371" r:id="rId39"/>
    <p:sldId id="369" r:id="rId40"/>
    <p:sldId id="347" r:id="rId41"/>
    <p:sldId id="372" r:id="rId42"/>
    <p:sldId id="286" r:id="rId43"/>
    <p:sldId id="287" r:id="rId44"/>
    <p:sldId id="288" r:id="rId45"/>
    <p:sldId id="362" r:id="rId46"/>
    <p:sldId id="293" r:id="rId47"/>
    <p:sldId id="294" r:id="rId48"/>
    <p:sldId id="295" r:id="rId49"/>
    <p:sldId id="365" r:id="rId50"/>
    <p:sldId id="363" r:id="rId51"/>
    <p:sldId id="359" r:id="rId52"/>
    <p:sldId id="366" r:id="rId53"/>
    <p:sldId id="367" r:id="rId54"/>
    <p:sldId id="373" r:id="rId55"/>
    <p:sldId id="296" r:id="rId56"/>
    <p:sldId id="297" r:id="rId57"/>
    <p:sldId id="298" r:id="rId58"/>
    <p:sldId id="299" r:id="rId59"/>
    <p:sldId id="368" r:id="rId60"/>
    <p:sldId id="300" r:id="rId61"/>
    <p:sldId id="374" r:id="rId62"/>
    <p:sldId id="301" r:id="rId63"/>
    <p:sldId id="375" r:id="rId64"/>
    <p:sldId id="376" r:id="rId65"/>
    <p:sldId id="302" r:id="rId66"/>
    <p:sldId id="358"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0084A5-BC8A-4DC4-BEE2-A6720EA64816}" type="datetimeFigureOut">
              <a:rPr lang="en-AU" smtClean="0"/>
              <a:pPr/>
              <a:t>14/09/2015</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F09B5C-D6F5-4848-9F4D-30A7AD269530}" type="slidenum">
              <a:rPr lang="en-AU" smtClean="0"/>
              <a:pPr/>
              <a:t>‹#›</a:t>
            </a:fld>
            <a:endParaRPr lang="en-AU"/>
          </a:p>
        </p:txBody>
      </p:sp>
    </p:spTree>
    <p:extLst>
      <p:ext uri="{BB962C8B-B14F-4D97-AF65-F5344CB8AC3E}">
        <p14:creationId xmlns:p14="http://schemas.microsoft.com/office/powerpoint/2010/main" val="934743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0E7864-BABE-4D7B-85DB-C3F5658CE35E}" type="datetimeFigureOut">
              <a:rPr lang="en-US" smtClean="0"/>
              <a:pPr/>
              <a:t>9/14/2015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C6CE45-E615-428B-B8DF-71A74877BE12}" type="slidenum">
              <a:rPr lang="en-US" smtClean="0"/>
              <a:pPr/>
              <a:t>‹#›</a:t>
            </a:fld>
            <a:endParaRPr lang="en-US"/>
          </a:p>
        </p:txBody>
      </p:sp>
    </p:spTree>
    <p:extLst>
      <p:ext uri="{BB962C8B-B14F-4D97-AF65-F5344CB8AC3E}">
        <p14:creationId xmlns:p14="http://schemas.microsoft.com/office/powerpoint/2010/main" val="975697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n.wikipedia.org/wiki/Stereopsis"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en.wikipedia.org/wiki/Pigeon" TargetMode="External"/><Relationship Id="rId4" Type="http://schemas.openxmlformats.org/officeDocument/2006/relationships/hyperlink" Target="https://en.wikipedia.org/wiki/Parallax"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2C6CE45-E615-428B-B8DF-71A74877BE12}" type="slidenum">
              <a:rPr lang="en-US" smtClean="0"/>
              <a:pPr/>
              <a:t>1</a:t>
            </a:fld>
            <a:endParaRPr lang="en-US"/>
          </a:p>
        </p:txBody>
      </p:sp>
    </p:spTree>
    <p:extLst>
      <p:ext uri="{BB962C8B-B14F-4D97-AF65-F5344CB8AC3E}">
        <p14:creationId xmlns:p14="http://schemas.microsoft.com/office/powerpoint/2010/main" val="1725789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2C6CE45-E615-428B-B8DF-71A74877BE12}" type="slidenum">
              <a:rPr lang="en-US" smtClean="0"/>
              <a:pPr/>
              <a:t>10</a:t>
            </a:fld>
            <a:endParaRPr lang="en-US"/>
          </a:p>
        </p:txBody>
      </p:sp>
    </p:spTree>
    <p:extLst>
      <p:ext uri="{BB962C8B-B14F-4D97-AF65-F5344CB8AC3E}">
        <p14:creationId xmlns:p14="http://schemas.microsoft.com/office/powerpoint/2010/main" val="2976422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Speed of light? 3 x 10^8 m/s</a:t>
            </a:r>
          </a:p>
          <a:p>
            <a:r>
              <a:rPr lang="en-US" dirty="0" smtClean="0"/>
              <a:t>Sunlight</a:t>
            </a:r>
            <a:r>
              <a:rPr lang="en-US" baseline="0" dirty="0" smtClean="0"/>
              <a:t> takes 8 min 17 sec to reach earth!</a:t>
            </a:r>
          </a:p>
          <a:p>
            <a:r>
              <a:rPr lang="en-US" baseline="0" dirty="0" smtClean="0"/>
              <a:t>Trillion:10^12 (American and British)</a:t>
            </a:r>
          </a:p>
          <a:p>
            <a:r>
              <a:rPr lang="en-US" baseline="0" dirty="0" smtClean="0"/>
              <a:t>Trillion: 10^18 (non speaking English)</a:t>
            </a:r>
          </a:p>
          <a:p>
            <a:r>
              <a:rPr lang="en-US" baseline="0" dirty="0" smtClean="0"/>
              <a:t>3x10^8 / 10^3 = </a:t>
            </a:r>
            <a:r>
              <a:rPr lang="en-US" baseline="0" dirty="0" err="1" smtClean="0"/>
              <a:t>kms</a:t>
            </a:r>
            <a:r>
              <a:rPr lang="en-US" baseline="0" dirty="0" smtClean="0"/>
              <a:t>/s</a:t>
            </a:r>
          </a:p>
          <a:p>
            <a:r>
              <a:rPr lang="en-US" baseline="0" dirty="0" smtClean="0"/>
              <a:t>3x10^5 x 60 (min) x 60(</a:t>
            </a:r>
            <a:r>
              <a:rPr lang="en-US" baseline="0" dirty="0" err="1" smtClean="0"/>
              <a:t>kr</a:t>
            </a:r>
            <a:r>
              <a:rPr lang="en-US" baseline="0" dirty="0" smtClean="0"/>
              <a:t>) x 24 (day) x 365 (year)</a:t>
            </a:r>
          </a:p>
          <a:p>
            <a:endParaRPr lang="en-US" baseline="0" dirty="0" smtClean="0"/>
          </a:p>
          <a:p>
            <a:r>
              <a:rPr lang="en-AU" b="1" dirty="0" smtClean="0"/>
              <a:t>The Earth's Orbit </a:t>
            </a:r>
          </a:p>
          <a:p>
            <a:r>
              <a:rPr lang="en-AU" dirty="0" smtClean="0"/>
              <a:t>Like all planets in our solar system, the Earth is in an elliptical orbit around our Sun. In Earth's case, its orbit is nearly circular, so that the difference between Earth's farthest point from the Sun and its closest point is very small</a:t>
            </a:r>
            <a:endParaRPr lang="en-US" dirty="0"/>
          </a:p>
        </p:txBody>
      </p:sp>
      <p:sp>
        <p:nvSpPr>
          <p:cNvPr id="4" name="Slide Number Placeholder 3"/>
          <p:cNvSpPr>
            <a:spLocks noGrp="1"/>
          </p:cNvSpPr>
          <p:nvPr>
            <p:ph type="sldNum" sz="quarter" idx="10"/>
          </p:nvPr>
        </p:nvSpPr>
        <p:spPr/>
        <p:txBody>
          <a:bodyPr/>
          <a:lstStyle/>
          <a:p>
            <a:fld id="{C2C6CE45-E615-428B-B8DF-71A74877BE12}" type="slidenum">
              <a:rPr lang="en-US" smtClean="0"/>
              <a:pPr/>
              <a:t>11</a:t>
            </a:fld>
            <a:endParaRPr lang="en-US"/>
          </a:p>
        </p:txBody>
      </p:sp>
    </p:spTree>
    <p:extLst>
      <p:ext uri="{BB962C8B-B14F-4D97-AF65-F5344CB8AC3E}">
        <p14:creationId xmlns:p14="http://schemas.microsoft.com/office/powerpoint/2010/main" val="3125578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650/3.26 =</a:t>
            </a:r>
            <a:r>
              <a:rPr lang="en-US" baseline="0" dirty="0" smtClean="0"/>
              <a:t> 199pc</a:t>
            </a:r>
          </a:p>
          <a:p>
            <a:r>
              <a:rPr lang="en-US" baseline="0" dirty="0" smtClean="0"/>
              <a:t>650l.y. means we are seeing light that was emitted 650 years ago from this star!</a:t>
            </a:r>
          </a:p>
          <a:p>
            <a:r>
              <a:rPr lang="en-US" baseline="0" dirty="0" smtClean="0"/>
              <a:t>2. 75pc x 3.26=</a:t>
            </a:r>
          </a:p>
          <a:p>
            <a:r>
              <a:rPr lang="en-US" baseline="0" dirty="0" smtClean="0"/>
              <a:t>3. </a:t>
            </a:r>
            <a:r>
              <a:rPr lang="en-US" sz="1200" b="0" kern="1200" dirty="0" smtClean="0">
                <a:solidFill>
                  <a:schemeClr val="tx1"/>
                </a:solidFill>
                <a:latin typeface="+mn-lt"/>
                <a:ea typeface="+mn-ea"/>
                <a:cs typeface="+mn-cs"/>
              </a:rPr>
              <a:t>1 </a:t>
            </a:r>
            <a:r>
              <a:rPr lang="en-US" sz="1200" b="0" kern="1200" dirty="0" err="1" smtClean="0">
                <a:solidFill>
                  <a:schemeClr val="tx1"/>
                </a:solidFill>
                <a:latin typeface="+mn-lt"/>
                <a:ea typeface="+mn-ea"/>
                <a:cs typeface="+mn-cs"/>
              </a:rPr>
              <a:t>kiloparsec</a:t>
            </a:r>
            <a:r>
              <a:rPr lang="en-US" sz="1200" b="0" kern="1200" dirty="0" smtClean="0">
                <a:solidFill>
                  <a:schemeClr val="tx1"/>
                </a:solidFill>
                <a:latin typeface="+mn-lt"/>
                <a:ea typeface="+mn-ea"/>
                <a:cs typeface="+mn-cs"/>
              </a:rPr>
              <a:t> = </a:t>
            </a:r>
            <a:r>
              <a:rPr lang="en-US" sz="1200" b="1" kern="1200" dirty="0" smtClean="0">
                <a:solidFill>
                  <a:schemeClr val="tx1"/>
                </a:solidFill>
                <a:latin typeface="+mn-lt"/>
                <a:ea typeface="+mn-ea"/>
                <a:cs typeface="+mn-cs"/>
              </a:rPr>
              <a:t>1,000 parsecs</a:t>
            </a:r>
            <a:endParaRPr lang="en-US" dirty="0"/>
          </a:p>
        </p:txBody>
      </p:sp>
      <p:sp>
        <p:nvSpPr>
          <p:cNvPr id="4" name="Slide Number Placeholder 3"/>
          <p:cNvSpPr>
            <a:spLocks noGrp="1"/>
          </p:cNvSpPr>
          <p:nvPr>
            <p:ph type="sldNum" sz="quarter" idx="10"/>
          </p:nvPr>
        </p:nvSpPr>
        <p:spPr/>
        <p:txBody>
          <a:bodyPr/>
          <a:lstStyle/>
          <a:p>
            <a:fld id="{C2C6CE45-E615-428B-B8DF-71A74877BE12}" type="slidenum">
              <a:rPr lang="en-US" smtClean="0"/>
              <a:pPr/>
              <a:t>12</a:t>
            </a:fld>
            <a:endParaRPr lang="en-US"/>
          </a:p>
        </p:txBody>
      </p:sp>
    </p:spTree>
    <p:extLst>
      <p:ext uri="{BB962C8B-B14F-4D97-AF65-F5344CB8AC3E}">
        <p14:creationId xmlns:p14="http://schemas.microsoft.com/office/powerpoint/2010/main" val="2114116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78DFFFD4-CD38-46BC-B0A3-70C32BDDC9A0}" type="slidenum">
              <a:rPr lang="en-AU" smtClean="0"/>
              <a:pPr/>
              <a:t>13</a:t>
            </a:fld>
            <a:endParaRPr lang="en-AU"/>
          </a:p>
        </p:txBody>
      </p:sp>
    </p:spTree>
    <p:extLst>
      <p:ext uri="{BB962C8B-B14F-4D97-AF65-F5344CB8AC3E}">
        <p14:creationId xmlns:p14="http://schemas.microsoft.com/office/powerpoint/2010/main" val="3956441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2C6CE45-E615-428B-B8DF-71A74877BE12}" type="slidenum">
              <a:rPr lang="en-US" smtClean="0"/>
              <a:pPr/>
              <a:t>14</a:t>
            </a:fld>
            <a:endParaRPr lang="en-US"/>
          </a:p>
        </p:txBody>
      </p:sp>
    </p:spTree>
    <p:extLst>
      <p:ext uri="{BB962C8B-B14F-4D97-AF65-F5344CB8AC3E}">
        <p14:creationId xmlns:p14="http://schemas.microsoft.com/office/powerpoint/2010/main" val="3807358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2C6CE45-E615-428B-B8DF-71A74877BE12}" type="slidenum">
              <a:rPr lang="en-US" smtClean="0"/>
              <a:pPr/>
              <a:t>15</a:t>
            </a:fld>
            <a:endParaRPr lang="en-US"/>
          </a:p>
        </p:txBody>
      </p:sp>
    </p:spTree>
    <p:extLst>
      <p:ext uri="{BB962C8B-B14F-4D97-AF65-F5344CB8AC3E}">
        <p14:creationId xmlns:p14="http://schemas.microsoft.com/office/powerpoint/2010/main" val="3289077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effectLst/>
              </a:rPr>
              <a:t>As the eyes of humans and other animals are in different positions on the head, they present different views simultaneously. This is the basis of </a:t>
            </a:r>
            <a:r>
              <a:rPr lang="en-AU" dirty="0" err="1" smtClean="0">
                <a:effectLst/>
                <a:hlinkClick r:id="rId3" tooltip="Stereopsis"/>
              </a:rPr>
              <a:t>stereopsis</a:t>
            </a:r>
            <a:r>
              <a:rPr lang="en-AU" dirty="0" smtClean="0">
                <a:effectLst/>
              </a:rPr>
              <a:t>, the process by which the brain exploits the parallax due to the different views from the eye to gain depth perception and estimate distances to objects.</a:t>
            </a:r>
            <a:r>
              <a:rPr lang="en-AU" b="0" i="0" baseline="30000" dirty="0" smtClean="0">
                <a:effectLst/>
                <a:hlinkClick r:id="rId4"/>
              </a:rPr>
              <a:t>[4]</a:t>
            </a:r>
            <a:r>
              <a:rPr lang="en-AU" dirty="0" smtClean="0">
                <a:effectLst/>
              </a:rPr>
              <a:t> Animals also use </a:t>
            </a:r>
            <a:r>
              <a:rPr lang="en-AU" i="1" dirty="0" smtClean="0">
                <a:effectLst/>
              </a:rPr>
              <a:t>motion parallax</a:t>
            </a:r>
            <a:r>
              <a:rPr lang="en-AU" dirty="0" smtClean="0">
                <a:effectLst/>
              </a:rPr>
              <a:t>, in which the animals (or just the head) move to gain different viewpoints. For example, </a:t>
            </a:r>
            <a:r>
              <a:rPr lang="en-AU" dirty="0" smtClean="0">
                <a:effectLst/>
                <a:hlinkClick r:id="rId5" tooltip="Pigeon"/>
              </a:rPr>
              <a:t>pigeons</a:t>
            </a:r>
            <a:r>
              <a:rPr lang="en-AU" dirty="0" smtClean="0">
                <a:effectLst/>
              </a:rPr>
              <a:t> (whose eyes do not have overlapping fields of view and thus cannot use </a:t>
            </a:r>
            <a:r>
              <a:rPr lang="en-AU" dirty="0" err="1" smtClean="0">
                <a:effectLst/>
              </a:rPr>
              <a:t>stereopsis</a:t>
            </a:r>
            <a:r>
              <a:rPr lang="en-AU" dirty="0" smtClean="0">
                <a:effectLst/>
              </a:rPr>
              <a:t>) bob their heads up and down to see depth</a:t>
            </a:r>
            <a:endParaRPr lang="en-AU" dirty="0" smtClean="0"/>
          </a:p>
          <a:p>
            <a:endParaRPr lang="en-US" dirty="0"/>
          </a:p>
        </p:txBody>
      </p:sp>
      <p:sp>
        <p:nvSpPr>
          <p:cNvPr id="4" name="Slide Number Placeholder 3"/>
          <p:cNvSpPr>
            <a:spLocks noGrp="1"/>
          </p:cNvSpPr>
          <p:nvPr>
            <p:ph type="sldNum" sz="quarter" idx="10"/>
          </p:nvPr>
        </p:nvSpPr>
        <p:spPr/>
        <p:txBody>
          <a:bodyPr/>
          <a:lstStyle/>
          <a:p>
            <a:fld id="{C2C6CE45-E615-428B-B8DF-71A74877BE12}" type="slidenum">
              <a:rPr lang="en-US" smtClean="0"/>
              <a:pPr/>
              <a:t>16</a:t>
            </a:fld>
            <a:endParaRPr lang="en-US"/>
          </a:p>
        </p:txBody>
      </p:sp>
    </p:spTree>
    <p:extLst>
      <p:ext uri="{BB962C8B-B14F-4D97-AF65-F5344CB8AC3E}">
        <p14:creationId xmlns:p14="http://schemas.microsoft.com/office/powerpoint/2010/main" val="308567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2C6CE45-E615-428B-B8DF-71A74877BE12}" type="slidenum">
              <a:rPr lang="en-US" smtClean="0"/>
              <a:pPr/>
              <a:t>17</a:t>
            </a:fld>
            <a:endParaRPr lang="en-US"/>
          </a:p>
        </p:txBody>
      </p:sp>
    </p:spTree>
    <p:extLst>
      <p:ext uri="{BB962C8B-B14F-4D97-AF65-F5344CB8AC3E}">
        <p14:creationId xmlns:p14="http://schemas.microsoft.com/office/powerpoint/2010/main" val="2540429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2C6CE45-E615-428B-B8DF-71A74877BE12}" type="slidenum">
              <a:rPr lang="en-US" smtClean="0"/>
              <a:pPr/>
              <a:t>18</a:t>
            </a:fld>
            <a:endParaRPr lang="en-US"/>
          </a:p>
        </p:txBody>
      </p:sp>
    </p:spTree>
    <p:extLst>
      <p:ext uri="{BB962C8B-B14F-4D97-AF65-F5344CB8AC3E}">
        <p14:creationId xmlns:p14="http://schemas.microsoft.com/office/powerpoint/2010/main" val="29381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2C6CE45-E615-428B-B8DF-71A74877BE12}" type="slidenum">
              <a:rPr lang="en-US" smtClean="0"/>
              <a:pPr/>
              <a:t>19</a:t>
            </a:fld>
            <a:endParaRPr lang="en-US"/>
          </a:p>
        </p:txBody>
      </p:sp>
    </p:spTree>
    <p:extLst>
      <p:ext uri="{BB962C8B-B14F-4D97-AF65-F5344CB8AC3E}">
        <p14:creationId xmlns:p14="http://schemas.microsoft.com/office/powerpoint/2010/main" val="2255950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 stars</a:t>
            </a:r>
            <a:r>
              <a:rPr lang="en-US" baseline="0" dirty="0" smtClean="0"/>
              <a:t> differ in the night sky</a:t>
            </a:r>
            <a:endParaRPr lang="en-US" dirty="0"/>
          </a:p>
        </p:txBody>
      </p:sp>
      <p:sp>
        <p:nvSpPr>
          <p:cNvPr id="4" name="Slide Number Placeholder 3"/>
          <p:cNvSpPr>
            <a:spLocks noGrp="1"/>
          </p:cNvSpPr>
          <p:nvPr>
            <p:ph type="sldNum" sz="quarter" idx="10"/>
          </p:nvPr>
        </p:nvSpPr>
        <p:spPr/>
        <p:txBody>
          <a:bodyPr/>
          <a:lstStyle/>
          <a:p>
            <a:fld id="{C2C6CE45-E615-428B-B8DF-71A74877BE12}" type="slidenum">
              <a:rPr lang="en-US" smtClean="0"/>
              <a:pPr/>
              <a:t>2</a:t>
            </a:fld>
            <a:endParaRPr lang="en-US"/>
          </a:p>
        </p:txBody>
      </p:sp>
    </p:spTree>
    <p:extLst>
      <p:ext uri="{BB962C8B-B14F-4D97-AF65-F5344CB8AC3E}">
        <p14:creationId xmlns:p14="http://schemas.microsoft.com/office/powerpoint/2010/main" val="4004846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2C6CE45-E615-428B-B8DF-71A74877BE12}" type="slidenum">
              <a:rPr lang="en-US" smtClean="0"/>
              <a:pPr/>
              <a:t>20</a:t>
            </a:fld>
            <a:endParaRPr lang="en-US"/>
          </a:p>
        </p:txBody>
      </p:sp>
    </p:spTree>
    <p:extLst>
      <p:ext uri="{BB962C8B-B14F-4D97-AF65-F5344CB8AC3E}">
        <p14:creationId xmlns:p14="http://schemas.microsoft.com/office/powerpoint/2010/main" val="2095483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10pc = ? Light</a:t>
            </a:r>
            <a:r>
              <a:rPr lang="en-AU" baseline="0" dirty="0" smtClean="0"/>
              <a:t> years????</a:t>
            </a:r>
            <a:endParaRPr lang="en-AU" dirty="0"/>
          </a:p>
        </p:txBody>
      </p:sp>
      <p:sp>
        <p:nvSpPr>
          <p:cNvPr id="4" name="Slide Number Placeholder 3"/>
          <p:cNvSpPr>
            <a:spLocks noGrp="1"/>
          </p:cNvSpPr>
          <p:nvPr>
            <p:ph type="sldNum" sz="quarter" idx="10"/>
          </p:nvPr>
        </p:nvSpPr>
        <p:spPr/>
        <p:txBody>
          <a:bodyPr/>
          <a:lstStyle/>
          <a:p>
            <a:fld id="{78DFFFD4-CD38-46BC-B0A3-70C32BDDC9A0}" type="slidenum">
              <a:rPr lang="en-AU" smtClean="0"/>
              <a:pPr/>
              <a:t>21</a:t>
            </a:fld>
            <a:endParaRPr lang="en-AU"/>
          </a:p>
        </p:txBody>
      </p:sp>
    </p:spTree>
    <p:extLst>
      <p:ext uri="{BB962C8B-B14F-4D97-AF65-F5344CB8AC3E}">
        <p14:creationId xmlns:p14="http://schemas.microsoft.com/office/powerpoint/2010/main" val="4134855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 though Betelgeuse is further away, if</a:t>
            </a:r>
            <a:r>
              <a:rPr lang="en-US" baseline="0" dirty="0" smtClean="0"/>
              <a:t> it was 10pc from Earth it would still be brighter then </a:t>
            </a:r>
            <a:r>
              <a:rPr lang="en-US" baseline="0" dirty="0" err="1" smtClean="0"/>
              <a:t>Bellatrix</a:t>
            </a:r>
            <a:r>
              <a:rPr lang="en-US" baseline="0" dirty="0" smtClean="0"/>
              <a:t>!</a:t>
            </a:r>
          </a:p>
          <a:p>
            <a:r>
              <a:rPr lang="en-US" baseline="0" dirty="0" smtClean="0"/>
              <a:t>(lower order of </a:t>
            </a:r>
            <a:r>
              <a:rPr lang="en-US" baseline="0" dirty="0" err="1" smtClean="0"/>
              <a:t>magnitute</a:t>
            </a:r>
            <a:r>
              <a:rPr lang="en-US" baseline="0" dirty="0" smtClean="0"/>
              <a:t> = brighter star)</a:t>
            </a:r>
            <a:endParaRPr lang="en-US" dirty="0"/>
          </a:p>
        </p:txBody>
      </p:sp>
      <p:sp>
        <p:nvSpPr>
          <p:cNvPr id="4" name="Slide Number Placeholder 3"/>
          <p:cNvSpPr>
            <a:spLocks noGrp="1"/>
          </p:cNvSpPr>
          <p:nvPr>
            <p:ph type="sldNum" sz="quarter" idx="10"/>
          </p:nvPr>
        </p:nvSpPr>
        <p:spPr/>
        <p:txBody>
          <a:bodyPr/>
          <a:lstStyle/>
          <a:p>
            <a:fld id="{C2C6CE45-E615-428B-B8DF-71A74877BE12}" type="slidenum">
              <a:rPr lang="en-US" smtClean="0"/>
              <a:pPr/>
              <a:t>22</a:t>
            </a:fld>
            <a:endParaRPr lang="en-US"/>
          </a:p>
        </p:txBody>
      </p:sp>
    </p:spTree>
    <p:extLst>
      <p:ext uri="{BB962C8B-B14F-4D97-AF65-F5344CB8AC3E}">
        <p14:creationId xmlns:p14="http://schemas.microsoft.com/office/powerpoint/2010/main" val="1351977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2C6CE45-E615-428B-B8DF-71A74877BE12}" type="slidenum">
              <a:rPr lang="en-US" smtClean="0"/>
              <a:pPr/>
              <a:t>23</a:t>
            </a:fld>
            <a:endParaRPr lang="en-US"/>
          </a:p>
        </p:txBody>
      </p:sp>
    </p:spTree>
    <p:extLst>
      <p:ext uri="{BB962C8B-B14F-4D97-AF65-F5344CB8AC3E}">
        <p14:creationId xmlns:p14="http://schemas.microsoft.com/office/powerpoint/2010/main" val="852756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2C6CE45-E615-428B-B8DF-71A74877BE12}" type="slidenum">
              <a:rPr lang="en-US" smtClean="0"/>
              <a:pPr/>
              <a:t>24</a:t>
            </a:fld>
            <a:endParaRPr lang="en-US"/>
          </a:p>
        </p:txBody>
      </p:sp>
    </p:spTree>
    <p:extLst>
      <p:ext uri="{BB962C8B-B14F-4D97-AF65-F5344CB8AC3E}">
        <p14:creationId xmlns:p14="http://schemas.microsoft.com/office/powerpoint/2010/main" val="4041355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2C6CE45-E615-428B-B8DF-71A74877BE12}" type="slidenum">
              <a:rPr lang="en-US" smtClean="0"/>
              <a:pPr/>
              <a:t>25</a:t>
            </a:fld>
            <a:endParaRPr lang="en-US"/>
          </a:p>
        </p:txBody>
      </p:sp>
    </p:spTree>
    <p:extLst>
      <p:ext uri="{BB962C8B-B14F-4D97-AF65-F5344CB8AC3E}">
        <p14:creationId xmlns:p14="http://schemas.microsoft.com/office/powerpoint/2010/main" val="20630856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2C6CE45-E615-428B-B8DF-71A74877BE12}" type="slidenum">
              <a:rPr lang="en-US" smtClean="0"/>
              <a:pPr/>
              <a:t>26</a:t>
            </a:fld>
            <a:endParaRPr lang="en-US"/>
          </a:p>
        </p:txBody>
      </p:sp>
    </p:spTree>
    <p:extLst>
      <p:ext uri="{BB962C8B-B14F-4D97-AF65-F5344CB8AC3E}">
        <p14:creationId xmlns:p14="http://schemas.microsoft.com/office/powerpoint/2010/main" val="399319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2C6CE45-E615-428B-B8DF-71A74877BE12}" type="slidenum">
              <a:rPr lang="en-US" smtClean="0"/>
              <a:pPr/>
              <a:t>27</a:t>
            </a:fld>
            <a:endParaRPr lang="en-US"/>
          </a:p>
        </p:txBody>
      </p:sp>
    </p:spTree>
    <p:extLst>
      <p:ext uri="{BB962C8B-B14F-4D97-AF65-F5344CB8AC3E}">
        <p14:creationId xmlns:p14="http://schemas.microsoft.com/office/powerpoint/2010/main" val="2004397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2C6CE45-E615-428B-B8DF-71A74877BE12}" type="slidenum">
              <a:rPr lang="en-US" smtClean="0"/>
              <a:pPr/>
              <a:t>28</a:t>
            </a:fld>
            <a:endParaRPr lang="en-US"/>
          </a:p>
        </p:txBody>
      </p:sp>
    </p:spTree>
    <p:extLst>
      <p:ext uri="{BB962C8B-B14F-4D97-AF65-F5344CB8AC3E}">
        <p14:creationId xmlns:p14="http://schemas.microsoft.com/office/powerpoint/2010/main" val="8370327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2C6CE45-E615-428B-B8DF-71A74877BE12}" type="slidenum">
              <a:rPr lang="en-US" smtClean="0"/>
              <a:pPr/>
              <a:t>29</a:t>
            </a:fld>
            <a:endParaRPr lang="en-US"/>
          </a:p>
        </p:txBody>
      </p:sp>
    </p:spTree>
    <p:extLst>
      <p:ext uri="{BB962C8B-B14F-4D97-AF65-F5344CB8AC3E}">
        <p14:creationId xmlns:p14="http://schemas.microsoft.com/office/powerpoint/2010/main" val="22388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2C6CE45-E615-428B-B8DF-71A74877BE12}" type="slidenum">
              <a:rPr lang="en-US" smtClean="0"/>
              <a:pPr/>
              <a:t>3</a:t>
            </a:fld>
            <a:endParaRPr lang="en-US"/>
          </a:p>
        </p:txBody>
      </p:sp>
    </p:spTree>
    <p:extLst>
      <p:ext uri="{BB962C8B-B14F-4D97-AF65-F5344CB8AC3E}">
        <p14:creationId xmlns:p14="http://schemas.microsoft.com/office/powerpoint/2010/main" val="40809438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2C6CE45-E615-428B-B8DF-71A74877BE12}" type="slidenum">
              <a:rPr lang="en-US" smtClean="0"/>
              <a:pPr/>
              <a:t>30</a:t>
            </a:fld>
            <a:endParaRPr lang="en-US"/>
          </a:p>
        </p:txBody>
      </p:sp>
    </p:spTree>
    <p:extLst>
      <p:ext uri="{BB962C8B-B14F-4D97-AF65-F5344CB8AC3E}">
        <p14:creationId xmlns:p14="http://schemas.microsoft.com/office/powerpoint/2010/main" val="14321541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78DFFFD4-CD38-46BC-B0A3-70C32BDDC9A0}" type="slidenum">
              <a:rPr lang="en-AU" smtClean="0"/>
              <a:pPr/>
              <a:t>31</a:t>
            </a:fld>
            <a:endParaRPr lang="en-AU"/>
          </a:p>
        </p:txBody>
      </p:sp>
    </p:spTree>
    <p:extLst>
      <p:ext uri="{BB962C8B-B14F-4D97-AF65-F5344CB8AC3E}">
        <p14:creationId xmlns:p14="http://schemas.microsoft.com/office/powerpoint/2010/main" val="37039726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2C6CE45-E615-428B-B8DF-71A74877BE12}" type="slidenum">
              <a:rPr lang="en-US" smtClean="0"/>
              <a:pPr/>
              <a:t>32</a:t>
            </a:fld>
            <a:endParaRPr lang="en-US"/>
          </a:p>
        </p:txBody>
      </p:sp>
    </p:spTree>
    <p:extLst>
      <p:ext uri="{BB962C8B-B14F-4D97-AF65-F5344CB8AC3E}">
        <p14:creationId xmlns:p14="http://schemas.microsoft.com/office/powerpoint/2010/main" val="4077162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78DFFFD4-CD38-46BC-B0A3-70C32BDDC9A0}" type="slidenum">
              <a:rPr lang="en-AU" smtClean="0"/>
              <a:pPr/>
              <a:t>33</a:t>
            </a:fld>
            <a:endParaRPr lang="en-AU"/>
          </a:p>
        </p:txBody>
      </p:sp>
    </p:spTree>
    <p:extLst>
      <p:ext uri="{BB962C8B-B14F-4D97-AF65-F5344CB8AC3E}">
        <p14:creationId xmlns:p14="http://schemas.microsoft.com/office/powerpoint/2010/main" val="6220001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Like Bunsen burner</a:t>
            </a:r>
            <a:endParaRPr lang="en-AU" dirty="0"/>
          </a:p>
        </p:txBody>
      </p:sp>
      <p:sp>
        <p:nvSpPr>
          <p:cNvPr id="4" name="Slide Number Placeholder 3"/>
          <p:cNvSpPr>
            <a:spLocks noGrp="1"/>
          </p:cNvSpPr>
          <p:nvPr>
            <p:ph type="sldNum" sz="quarter" idx="10"/>
          </p:nvPr>
        </p:nvSpPr>
        <p:spPr/>
        <p:txBody>
          <a:bodyPr/>
          <a:lstStyle/>
          <a:p>
            <a:fld id="{78DFFFD4-CD38-46BC-B0A3-70C32BDDC9A0}" type="slidenum">
              <a:rPr lang="en-AU" smtClean="0"/>
              <a:pPr/>
              <a:t>34</a:t>
            </a:fld>
            <a:endParaRPr lang="en-AU"/>
          </a:p>
        </p:txBody>
      </p:sp>
    </p:spTree>
    <p:extLst>
      <p:ext uri="{BB962C8B-B14F-4D97-AF65-F5344CB8AC3E}">
        <p14:creationId xmlns:p14="http://schemas.microsoft.com/office/powerpoint/2010/main" val="32055442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2C6CE45-E615-428B-B8DF-71A74877BE12}" type="slidenum">
              <a:rPr lang="en-US" smtClean="0"/>
              <a:pPr/>
              <a:t>35</a:t>
            </a:fld>
            <a:endParaRPr lang="en-US"/>
          </a:p>
        </p:txBody>
      </p:sp>
    </p:spTree>
    <p:extLst>
      <p:ext uri="{BB962C8B-B14F-4D97-AF65-F5344CB8AC3E}">
        <p14:creationId xmlns:p14="http://schemas.microsoft.com/office/powerpoint/2010/main" val="5260541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2C6CE45-E615-428B-B8DF-71A74877BE12}" type="slidenum">
              <a:rPr lang="en-US" smtClean="0"/>
              <a:pPr/>
              <a:t>36</a:t>
            </a:fld>
            <a:endParaRPr lang="en-US"/>
          </a:p>
        </p:txBody>
      </p:sp>
    </p:spTree>
    <p:extLst>
      <p:ext uri="{BB962C8B-B14F-4D97-AF65-F5344CB8AC3E}">
        <p14:creationId xmlns:p14="http://schemas.microsoft.com/office/powerpoint/2010/main" val="6847380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78DFFFD4-CD38-46BC-B0A3-70C32BDDC9A0}" type="slidenum">
              <a:rPr lang="en-AU" smtClean="0"/>
              <a:pPr/>
              <a:t>37</a:t>
            </a:fld>
            <a:endParaRPr lang="en-AU"/>
          </a:p>
        </p:txBody>
      </p:sp>
    </p:spTree>
    <p:extLst>
      <p:ext uri="{BB962C8B-B14F-4D97-AF65-F5344CB8AC3E}">
        <p14:creationId xmlns:p14="http://schemas.microsoft.com/office/powerpoint/2010/main" val="25186729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78DFFFD4-CD38-46BC-B0A3-70C32BDDC9A0}" type="slidenum">
              <a:rPr lang="en-AU" smtClean="0"/>
              <a:pPr/>
              <a:t>38</a:t>
            </a:fld>
            <a:endParaRPr lang="en-AU"/>
          </a:p>
        </p:txBody>
      </p:sp>
    </p:spTree>
    <p:extLst>
      <p:ext uri="{BB962C8B-B14F-4D97-AF65-F5344CB8AC3E}">
        <p14:creationId xmlns:p14="http://schemas.microsoft.com/office/powerpoint/2010/main" val="24538543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78DFFFD4-CD38-46BC-B0A3-70C32BDDC9A0}" type="slidenum">
              <a:rPr lang="en-AU" smtClean="0"/>
              <a:pPr/>
              <a:t>39</a:t>
            </a:fld>
            <a:endParaRPr lang="en-AU"/>
          </a:p>
        </p:txBody>
      </p:sp>
    </p:spTree>
    <p:extLst>
      <p:ext uri="{BB962C8B-B14F-4D97-AF65-F5344CB8AC3E}">
        <p14:creationId xmlns:p14="http://schemas.microsoft.com/office/powerpoint/2010/main" val="1557425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2C6CE45-E615-428B-B8DF-71A74877BE12}" type="slidenum">
              <a:rPr lang="en-US" smtClean="0"/>
              <a:pPr/>
              <a:t>4</a:t>
            </a:fld>
            <a:endParaRPr lang="en-US"/>
          </a:p>
        </p:txBody>
      </p:sp>
    </p:spTree>
    <p:extLst>
      <p:ext uri="{BB962C8B-B14F-4D97-AF65-F5344CB8AC3E}">
        <p14:creationId xmlns:p14="http://schemas.microsoft.com/office/powerpoint/2010/main" val="30193543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2C6CE45-E615-428B-B8DF-71A74877BE12}" type="slidenum">
              <a:rPr lang="en-US" smtClean="0"/>
              <a:pPr/>
              <a:t>40</a:t>
            </a:fld>
            <a:endParaRPr lang="en-US"/>
          </a:p>
        </p:txBody>
      </p:sp>
    </p:spTree>
    <p:extLst>
      <p:ext uri="{BB962C8B-B14F-4D97-AF65-F5344CB8AC3E}">
        <p14:creationId xmlns:p14="http://schemas.microsoft.com/office/powerpoint/2010/main" val="22150867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2C6CE45-E615-428B-B8DF-71A74877BE12}" type="slidenum">
              <a:rPr lang="en-US" smtClean="0"/>
              <a:pPr/>
              <a:t>41</a:t>
            </a:fld>
            <a:endParaRPr lang="en-US"/>
          </a:p>
        </p:txBody>
      </p:sp>
    </p:spTree>
    <p:extLst>
      <p:ext uri="{BB962C8B-B14F-4D97-AF65-F5344CB8AC3E}">
        <p14:creationId xmlns:p14="http://schemas.microsoft.com/office/powerpoint/2010/main" val="25543790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dirty="0" smtClean="0">
                <a:solidFill>
                  <a:schemeClr val="bg1"/>
                </a:solidFill>
                <a:latin typeface="Arial" pitchFamily="34" charset="0"/>
                <a:cs typeface="Arial" pitchFamily="34" charset="0"/>
              </a:rPr>
              <a:t>Sun: medium size, 6000 degrees.</a:t>
            </a:r>
          </a:p>
          <a:p>
            <a:r>
              <a:rPr lang="en-AU" sz="1200" dirty="0" smtClean="0">
                <a:solidFill>
                  <a:schemeClr val="bg1"/>
                </a:solidFill>
                <a:latin typeface="Arial" pitchFamily="34" charset="0"/>
                <a:cs typeface="Arial" pitchFamily="34" charset="0"/>
              </a:rPr>
              <a:t>Our Sun's nuclear</a:t>
            </a:r>
            <a:r>
              <a:rPr lang="en-AU" sz="1200" baseline="0" dirty="0" smtClean="0">
                <a:solidFill>
                  <a:schemeClr val="bg1"/>
                </a:solidFill>
                <a:latin typeface="Arial" pitchFamily="34" charset="0"/>
                <a:cs typeface="Arial" pitchFamily="34" charset="0"/>
              </a:rPr>
              <a:t> </a:t>
            </a:r>
            <a:r>
              <a:rPr lang="en-AU" sz="1200" dirty="0" smtClean="0">
                <a:solidFill>
                  <a:schemeClr val="bg1"/>
                </a:solidFill>
                <a:latin typeface="Arial" pitchFamily="34" charset="0"/>
                <a:cs typeface="Arial" pitchFamily="34" charset="0"/>
              </a:rPr>
              <a:t>fuel will last for about 10 billion years. </a:t>
            </a:r>
            <a:endParaRPr lang="en-AU" dirty="0"/>
          </a:p>
        </p:txBody>
      </p:sp>
      <p:sp>
        <p:nvSpPr>
          <p:cNvPr id="4" name="Slide Number Placeholder 3"/>
          <p:cNvSpPr>
            <a:spLocks noGrp="1"/>
          </p:cNvSpPr>
          <p:nvPr>
            <p:ph type="sldNum" sz="quarter" idx="10"/>
          </p:nvPr>
        </p:nvSpPr>
        <p:spPr/>
        <p:txBody>
          <a:bodyPr/>
          <a:lstStyle/>
          <a:p>
            <a:fld id="{78DFFFD4-CD38-46BC-B0A3-70C32BDDC9A0}" type="slidenum">
              <a:rPr lang="en-AU" smtClean="0"/>
              <a:pPr/>
              <a:t>42</a:t>
            </a:fld>
            <a:endParaRPr lang="en-AU"/>
          </a:p>
        </p:txBody>
      </p:sp>
    </p:spTree>
    <p:extLst>
      <p:ext uri="{BB962C8B-B14F-4D97-AF65-F5344CB8AC3E}">
        <p14:creationId xmlns:p14="http://schemas.microsoft.com/office/powerpoint/2010/main" val="11059671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78DFFFD4-CD38-46BC-B0A3-70C32BDDC9A0}" type="slidenum">
              <a:rPr lang="en-AU" smtClean="0"/>
              <a:pPr/>
              <a:t>43</a:t>
            </a:fld>
            <a:endParaRPr lang="en-AU"/>
          </a:p>
        </p:txBody>
      </p:sp>
    </p:spTree>
    <p:extLst>
      <p:ext uri="{BB962C8B-B14F-4D97-AF65-F5344CB8AC3E}">
        <p14:creationId xmlns:p14="http://schemas.microsoft.com/office/powerpoint/2010/main" val="42848085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Gravity – forces material within the star to fall in toward centre of the star</a:t>
            </a:r>
          </a:p>
          <a:p>
            <a:r>
              <a:rPr lang="en-AU" dirty="0" smtClean="0"/>
              <a:t>Radiation pressure</a:t>
            </a:r>
            <a:r>
              <a:rPr lang="en-AU" baseline="0" dirty="0" smtClean="0"/>
              <a:t> – produced by heat generated by nuclear fusion.</a:t>
            </a:r>
            <a:endParaRPr lang="en-AU" dirty="0"/>
          </a:p>
        </p:txBody>
      </p:sp>
      <p:sp>
        <p:nvSpPr>
          <p:cNvPr id="4" name="Slide Number Placeholder 3"/>
          <p:cNvSpPr>
            <a:spLocks noGrp="1"/>
          </p:cNvSpPr>
          <p:nvPr>
            <p:ph type="sldNum" sz="quarter" idx="10"/>
          </p:nvPr>
        </p:nvSpPr>
        <p:spPr/>
        <p:txBody>
          <a:bodyPr/>
          <a:lstStyle/>
          <a:p>
            <a:fld id="{78DFFFD4-CD38-46BC-B0A3-70C32BDDC9A0}" type="slidenum">
              <a:rPr lang="en-AU" smtClean="0"/>
              <a:pPr/>
              <a:t>44</a:t>
            </a:fld>
            <a:endParaRPr lang="en-AU"/>
          </a:p>
        </p:txBody>
      </p:sp>
    </p:spTree>
    <p:extLst>
      <p:ext uri="{BB962C8B-B14F-4D97-AF65-F5344CB8AC3E}">
        <p14:creationId xmlns:p14="http://schemas.microsoft.com/office/powerpoint/2010/main" val="20823040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gravity, tightly</a:t>
            </a:r>
            <a:r>
              <a:rPr lang="en-US" baseline="0" dirty="0" smtClean="0"/>
              <a:t> compressed core and H to He quicker so star hotter, brighter, burn fuel quicker</a:t>
            </a:r>
            <a:endParaRPr lang="en-US" dirty="0"/>
          </a:p>
        </p:txBody>
      </p:sp>
      <p:sp>
        <p:nvSpPr>
          <p:cNvPr id="4" name="Slide Number Placeholder 3"/>
          <p:cNvSpPr>
            <a:spLocks noGrp="1"/>
          </p:cNvSpPr>
          <p:nvPr>
            <p:ph type="sldNum" sz="quarter" idx="10"/>
          </p:nvPr>
        </p:nvSpPr>
        <p:spPr/>
        <p:txBody>
          <a:bodyPr/>
          <a:lstStyle/>
          <a:p>
            <a:fld id="{C2C6CE45-E615-428B-B8DF-71A74877BE12}" type="slidenum">
              <a:rPr lang="en-US" smtClean="0"/>
              <a:pPr/>
              <a:t>45</a:t>
            </a:fld>
            <a:endParaRPr lang="en-US"/>
          </a:p>
        </p:txBody>
      </p:sp>
    </p:spTree>
    <p:extLst>
      <p:ext uri="{BB962C8B-B14F-4D97-AF65-F5344CB8AC3E}">
        <p14:creationId xmlns:p14="http://schemas.microsoft.com/office/powerpoint/2010/main" val="4246291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78DFFFD4-CD38-46BC-B0A3-70C32BDDC9A0}" type="slidenum">
              <a:rPr lang="en-AU" smtClean="0"/>
              <a:pPr/>
              <a:t>46</a:t>
            </a:fld>
            <a:endParaRPr lang="en-AU"/>
          </a:p>
        </p:txBody>
      </p:sp>
    </p:spTree>
    <p:extLst>
      <p:ext uri="{BB962C8B-B14F-4D97-AF65-F5344CB8AC3E}">
        <p14:creationId xmlns:p14="http://schemas.microsoft.com/office/powerpoint/2010/main" val="23101992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78DFFFD4-CD38-46BC-B0A3-70C32BDDC9A0}" type="slidenum">
              <a:rPr lang="en-AU" smtClean="0"/>
              <a:pPr/>
              <a:t>47</a:t>
            </a:fld>
            <a:endParaRPr lang="en-AU"/>
          </a:p>
        </p:txBody>
      </p:sp>
    </p:spTree>
    <p:extLst>
      <p:ext uri="{BB962C8B-B14F-4D97-AF65-F5344CB8AC3E}">
        <p14:creationId xmlns:p14="http://schemas.microsoft.com/office/powerpoint/2010/main" val="1501854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78DFFFD4-CD38-46BC-B0A3-70C32BDDC9A0}" type="slidenum">
              <a:rPr lang="en-AU" smtClean="0"/>
              <a:pPr/>
              <a:t>48</a:t>
            </a:fld>
            <a:endParaRPr lang="en-AU"/>
          </a:p>
        </p:txBody>
      </p:sp>
    </p:spTree>
    <p:extLst>
      <p:ext uri="{BB962C8B-B14F-4D97-AF65-F5344CB8AC3E}">
        <p14:creationId xmlns:p14="http://schemas.microsoft.com/office/powerpoint/2010/main" val="23353002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2C6CE45-E615-428B-B8DF-71A74877BE12}" type="slidenum">
              <a:rPr lang="en-US" smtClean="0"/>
              <a:pPr/>
              <a:t>49</a:t>
            </a:fld>
            <a:endParaRPr lang="en-US"/>
          </a:p>
        </p:txBody>
      </p:sp>
    </p:spTree>
    <p:extLst>
      <p:ext uri="{BB962C8B-B14F-4D97-AF65-F5344CB8AC3E}">
        <p14:creationId xmlns:p14="http://schemas.microsoft.com/office/powerpoint/2010/main" val="905224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2C6CE45-E615-428B-B8DF-71A74877BE12}" type="slidenum">
              <a:rPr lang="en-US" smtClean="0"/>
              <a:pPr/>
              <a:t>5</a:t>
            </a:fld>
            <a:endParaRPr lang="en-US"/>
          </a:p>
        </p:txBody>
      </p:sp>
    </p:spTree>
    <p:extLst>
      <p:ext uri="{BB962C8B-B14F-4D97-AF65-F5344CB8AC3E}">
        <p14:creationId xmlns:p14="http://schemas.microsoft.com/office/powerpoint/2010/main" val="17640002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Lower temp causes the distinctive red </a:t>
            </a:r>
            <a:r>
              <a:rPr lang="en-US" dirty="0" err="1" smtClean="0"/>
              <a:t>colour</a:t>
            </a:r>
            <a:r>
              <a:rPr lang="en-US" dirty="0" smtClean="0"/>
              <a:t> </a:t>
            </a:r>
            <a:endParaRPr lang="en-US" dirty="0"/>
          </a:p>
        </p:txBody>
      </p:sp>
      <p:sp>
        <p:nvSpPr>
          <p:cNvPr id="4" name="Slide Number Placeholder 3"/>
          <p:cNvSpPr>
            <a:spLocks noGrp="1"/>
          </p:cNvSpPr>
          <p:nvPr>
            <p:ph type="sldNum" sz="quarter" idx="10"/>
          </p:nvPr>
        </p:nvSpPr>
        <p:spPr/>
        <p:txBody>
          <a:bodyPr/>
          <a:lstStyle/>
          <a:p>
            <a:fld id="{C2C6CE45-E615-428B-B8DF-71A74877BE12}" type="slidenum">
              <a:rPr lang="en-US" smtClean="0"/>
              <a:pPr/>
              <a:t>50</a:t>
            </a:fld>
            <a:endParaRPr lang="en-US"/>
          </a:p>
        </p:txBody>
      </p:sp>
    </p:spTree>
    <p:extLst>
      <p:ext uri="{BB962C8B-B14F-4D97-AF65-F5344CB8AC3E}">
        <p14:creationId xmlns:p14="http://schemas.microsoft.com/office/powerpoint/2010/main" val="1368821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78DFFFD4-CD38-46BC-B0A3-70C32BDDC9A0}" type="slidenum">
              <a:rPr lang="en-AU" smtClean="0"/>
              <a:pPr/>
              <a:t>51</a:t>
            </a:fld>
            <a:endParaRPr lang="en-AU"/>
          </a:p>
        </p:txBody>
      </p:sp>
    </p:spTree>
    <p:extLst>
      <p:ext uri="{BB962C8B-B14F-4D97-AF65-F5344CB8AC3E}">
        <p14:creationId xmlns:p14="http://schemas.microsoft.com/office/powerpoint/2010/main" val="40049939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2C6CE45-E615-428B-B8DF-71A74877BE12}" type="slidenum">
              <a:rPr lang="en-US" smtClean="0"/>
              <a:pPr/>
              <a:t>52</a:t>
            </a:fld>
            <a:endParaRPr lang="en-US"/>
          </a:p>
        </p:txBody>
      </p:sp>
    </p:spTree>
    <p:extLst>
      <p:ext uri="{BB962C8B-B14F-4D97-AF65-F5344CB8AC3E}">
        <p14:creationId xmlns:p14="http://schemas.microsoft.com/office/powerpoint/2010/main" val="3293549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2C6CE45-E615-428B-B8DF-71A74877BE12}" type="slidenum">
              <a:rPr lang="en-US" smtClean="0"/>
              <a:pPr/>
              <a:t>53</a:t>
            </a:fld>
            <a:endParaRPr lang="en-US"/>
          </a:p>
        </p:txBody>
      </p:sp>
    </p:spTree>
    <p:extLst>
      <p:ext uri="{BB962C8B-B14F-4D97-AF65-F5344CB8AC3E}">
        <p14:creationId xmlns:p14="http://schemas.microsoft.com/office/powerpoint/2010/main" val="11986614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5.5 x 10^3 = 5.5 x 1000 = 55000kg/m^3</a:t>
            </a:r>
            <a:endParaRPr lang="en-US" dirty="0"/>
          </a:p>
        </p:txBody>
      </p:sp>
      <p:sp>
        <p:nvSpPr>
          <p:cNvPr id="4" name="Slide Number Placeholder 3"/>
          <p:cNvSpPr>
            <a:spLocks noGrp="1"/>
          </p:cNvSpPr>
          <p:nvPr>
            <p:ph type="sldNum" sz="quarter" idx="10"/>
          </p:nvPr>
        </p:nvSpPr>
        <p:spPr/>
        <p:txBody>
          <a:bodyPr/>
          <a:lstStyle/>
          <a:p>
            <a:fld id="{C2C6CE45-E615-428B-B8DF-71A74877BE12}" type="slidenum">
              <a:rPr lang="en-US" smtClean="0"/>
              <a:pPr/>
              <a:t>54</a:t>
            </a:fld>
            <a:endParaRPr lang="en-US"/>
          </a:p>
        </p:txBody>
      </p:sp>
    </p:spTree>
    <p:extLst>
      <p:ext uri="{BB962C8B-B14F-4D97-AF65-F5344CB8AC3E}">
        <p14:creationId xmlns:p14="http://schemas.microsoft.com/office/powerpoint/2010/main" val="4887783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78DFFFD4-CD38-46BC-B0A3-70C32BDDC9A0}" type="slidenum">
              <a:rPr lang="en-AU" smtClean="0"/>
              <a:pPr/>
              <a:t>55</a:t>
            </a:fld>
            <a:endParaRPr lang="en-AU"/>
          </a:p>
        </p:txBody>
      </p:sp>
    </p:spTree>
    <p:extLst>
      <p:ext uri="{BB962C8B-B14F-4D97-AF65-F5344CB8AC3E}">
        <p14:creationId xmlns:p14="http://schemas.microsoft.com/office/powerpoint/2010/main" val="4260635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78DFFFD4-CD38-46BC-B0A3-70C32BDDC9A0}" type="slidenum">
              <a:rPr lang="en-AU" smtClean="0"/>
              <a:pPr/>
              <a:t>56</a:t>
            </a:fld>
            <a:endParaRPr lang="en-AU"/>
          </a:p>
        </p:txBody>
      </p:sp>
    </p:spTree>
    <p:extLst>
      <p:ext uri="{BB962C8B-B14F-4D97-AF65-F5344CB8AC3E}">
        <p14:creationId xmlns:p14="http://schemas.microsoft.com/office/powerpoint/2010/main" val="3222210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78DFFFD4-CD38-46BC-B0A3-70C32BDDC9A0}" type="slidenum">
              <a:rPr lang="en-AU" smtClean="0"/>
              <a:pPr/>
              <a:t>57</a:t>
            </a:fld>
            <a:endParaRPr lang="en-AU"/>
          </a:p>
        </p:txBody>
      </p:sp>
    </p:spTree>
    <p:extLst>
      <p:ext uri="{BB962C8B-B14F-4D97-AF65-F5344CB8AC3E}">
        <p14:creationId xmlns:p14="http://schemas.microsoft.com/office/powerpoint/2010/main" val="35623881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78DFFFD4-CD38-46BC-B0A3-70C32BDDC9A0}" type="slidenum">
              <a:rPr lang="en-AU" smtClean="0"/>
              <a:pPr/>
              <a:t>58</a:t>
            </a:fld>
            <a:endParaRPr lang="en-AU"/>
          </a:p>
        </p:txBody>
      </p:sp>
    </p:spTree>
    <p:extLst>
      <p:ext uri="{BB962C8B-B14F-4D97-AF65-F5344CB8AC3E}">
        <p14:creationId xmlns:p14="http://schemas.microsoft.com/office/powerpoint/2010/main" val="37812636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2C6CE45-E615-428B-B8DF-71A74877BE12}" type="slidenum">
              <a:rPr lang="en-US" smtClean="0"/>
              <a:pPr/>
              <a:t>59</a:t>
            </a:fld>
            <a:endParaRPr lang="en-US"/>
          </a:p>
        </p:txBody>
      </p:sp>
    </p:spTree>
    <p:extLst>
      <p:ext uri="{BB962C8B-B14F-4D97-AF65-F5344CB8AC3E}">
        <p14:creationId xmlns:p14="http://schemas.microsoft.com/office/powerpoint/2010/main" val="2522308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What is a Dwarf Planet?</a:t>
            </a:r>
            <a:endParaRPr lang="en-US" dirty="0" smtClean="0"/>
          </a:p>
          <a:p>
            <a:r>
              <a:rPr lang="en-US" dirty="0" smtClean="0"/>
              <a:t>A “dwarf planet,” as defined by the IAU, is a celestial body in direct orbit of the Sun that is massive enough that its shape is controlled by gravitational forces rather than mechanical forces (and is thus ellipsoid in shape), but </a:t>
            </a:r>
            <a:r>
              <a:rPr lang="en-US" i="1" dirty="0" smtClean="0"/>
              <a:t>has not cleared its neighboring region of other objects</a:t>
            </a:r>
            <a:r>
              <a:rPr lang="en-US" dirty="0" smtClean="0"/>
              <a:t>. </a:t>
            </a:r>
          </a:p>
          <a:p>
            <a:r>
              <a:rPr lang="en-US" dirty="0" smtClean="0"/>
              <a:t>So, the three criteria of the IAU for a full-sized planet are:</a:t>
            </a:r>
          </a:p>
          <a:p>
            <a:r>
              <a:rPr lang="en-US" dirty="0" smtClean="0"/>
              <a:t>It is in orbit around the Sun. </a:t>
            </a:r>
          </a:p>
          <a:p>
            <a:r>
              <a:rPr lang="en-US" dirty="0" smtClean="0"/>
              <a:t>It has sufficient mass to assume hydrostatic equilibrium (a nearly round shape). </a:t>
            </a:r>
          </a:p>
          <a:p>
            <a:r>
              <a:rPr lang="en-US" dirty="0" smtClean="0"/>
              <a:t>It has "cleared the neighborhood" around its orbit.</a:t>
            </a:r>
          </a:p>
          <a:p>
            <a:r>
              <a:rPr lang="en-US" dirty="0" smtClean="0"/>
              <a:t>Pluto meets only two of these criteria, losing out on the third. In all the billions of years it has lived there, it has not managed to clear its neighborhood. You may wonder what that means, “not clearing its neighboring region of other objects?”  Sounds like a minesweeper in space!  This means that the planet has become gravitationally dominant -- there are no other bodies of comparable size other than its own satellites or those otherwise under its gravitational influence, in its vicinity in space.</a:t>
            </a:r>
          </a:p>
          <a:p>
            <a:endParaRPr lang="en-US" dirty="0"/>
          </a:p>
        </p:txBody>
      </p:sp>
      <p:sp>
        <p:nvSpPr>
          <p:cNvPr id="4" name="Slide Number Placeholder 3"/>
          <p:cNvSpPr>
            <a:spLocks noGrp="1"/>
          </p:cNvSpPr>
          <p:nvPr>
            <p:ph type="sldNum" sz="quarter" idx="10"/>
          </p:nvPr>
        </p:nvSpPr>
        <p:spPr/>
        <p:txBody>
          <a:bodyPr/>
          <a:lstStyle/>
          <a:p>
            <a:fld id="{C2C6CE45-E615-428B-B8DF-71A74877BE12}" type="slidenum">
              <a:rPr lang="en-US" smtClean="0"/>
              <a:pPr/>
              <a:t>6</a:t>
            </a:fld>
            <a:endParaRPr lang="en-US"/>
          </a:p>
        </p:txBody>
      </p:sp>
    </p:spTree>
    <p:extLst>
      <p:ext uri="{BB962C8B-B14F-4D97-AF65-F5344CB8AC3E}">
        <p14:creationId xmlns:p14="http://schemas.microsoft.com/office/powerpoint/2010/main" val="36890118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78DFFFD4-CD38-46BC-B0A3-70C32BDDC9A0}" type="slidenum">
              <a:rPr lang="en-AU" smtClean="0"/>
              <a:pPr/>
              <a:t>60</a:t>
            </a:fld>
            <a:endParaRPr lang="en-AU"/>
          </a:p>
        </p:txBody>
      </p:sp>
    </p:spTree>
    <p:extLst>
      <p:ext uri="{BB962C8B-B14F-4D97-AF65-F5344CB8AC3E}">
        <p14:creationId xmlns:p14="http://schemas.microsoft.com/office/powerpoint/2010/main" val="8611743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78DFFFD4-CD38-46BC-B0A3-70C32BDDC9A0}" type="slidenum">
              <a:rPr lang="en-AU" smtClean="0"/>
              <a:pPr/>
              <a:t>62</a:t>
            </a:fld>
            <a:endParaRPr lang="en-AU"/>
          </a:p>
        </p:txBody>
      </p:sp>
    </p:spTree>
    <p:extLst>
      <p:ext uri="{BB962C8B-B14F-4D97-AF65-F5344CB8AC3E}">
        <p14:creationId xmlns:p14="http://schemas.microsoft.com/office/powerpoint/2010/main" val="18448707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78DFFFD4-CD38-46BC-B0A3-70C32BDDC9A0}" type="slidenum">
              <a:rPr lang="en-AU" smtClean="0"/>
              <a:pPr/>
              <a:t>65</a:t>
            </a:fld>
            <a:endParaRPr lang="en-AU"/>
          </a:p>
        </p:txBody>
      </p:sp>
    </p:spTree>
    <p:extLst>
      <p:ext uri="{BB962C8B-B14F-4D97-AF65-F5344CB8AC3E}">
        <p14:creationId xmlns:p14="http://schemas.microsoft.com/office/powerpoint/2010/main" val="2244995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2C6CE45-E615-428B-B8DF-71A74877BE12}" type="slidenum">
              <a:rPr lang="en-US" smtClean="0"/>
              <a:pPr/>
              <a:t>66</a:t>
            </a:fld>
            <a:endParaRPr lang="en-US"/>
          </a:p>
        </p:txBody>
      </p:sp>
    </p:spTree>
    <p:extLst>
      <p:ext uri="{BB962C8B-B14F-4D97-AF65-F5344CB8AC3E}">
        <p14:creationId xmlns:p14="http://schemas.microsoft.com/office/powerpoint/2010/main" val="3829351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78DFFFD4-CD38-46BC-B0A3-70C32BDDC9A0}" type="slidenum">
              <a:rPr lang="en-AU" smtClean="0"/>
              <a:pPr/>
              <a:t>7</a:t>
            </a:fld>
            <a:endParaRPr lang="en-AU"/>
          </a:p>
        </p:txBody>
      </p:sp>
    </p:spTree>
    <p:extLst>
      <p:ext uri="{BB962C8B-B14F-4D97-AF65-F5344CB8AC3E}">
        <p14:creationId xmlns:p14="http://schemas.microsoft.com/office/powerpoint/2010/main" val="370157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78DFFFD4-CD38-46BC-B0A3-70C32BDDC9A0}" type="slidenum">
              <a:rPr lang="en-AU" smtClean="0"/>
              <a:pPr/>
              <a:t>8</a:t>
            </a:fld>
            <a:endParaRPr lang="en-AU"/>
          </a:p>
        </p:txBody>
      </p:sp>
    </p:spTree>
    <p:extLst>
      <p:ext uri="{BB962C8B-B14F-4D97-AF65-F5344CB8AC3E}">
        <p14:creationId xmlns:p14="http://schemas.microsoft.com/office/powerpoint/2010/main" val="1637497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Naked eye limit: 6.5</a:t>
            </a:r>
          </a:p>
          <a:p>
            <a:r>
              <a:rPr lang="en-US" dirty="0" smtClean="0"/>
              <a:t>Apparent</a:t>
            </a:r>
            <a:r>
              <a:rPr lang="en-US" baseline="0" dirty="0" smtClean="0"/>
              <a:t> magnitude is a l</a:t>
            </a:r>
            <a:r>
              <a:rPr lang="en-US" dirty="0" smtClean="0"/>
              <a:t>ogarithmic</a:t>
            </a:r>
            <a:r>
              <a:rPr lang="en-US" baseline="0" dirty="0" smtClean="0"/>
              <a:t> scale, 1 change in unit changes the brightness of a star by a factor of 2.5.</a:t>
            </a:r>
          </a:p>
          <a:p>
            <a:r>
              <a:rPr lang="en-US" baseline="0" dirty="0" smtClean="0"/>
              <a:t>Polaris: North Star</a:t>
            </a:r>
            <a:endParaRPr lang="en-US" dirty="0"/>
          </a:p>
        </p:txBody>
      </p:sp>
      <p:sp>
        <p:nvSpPr>
          <p:cNvPr id="4" name="Slide Number Placeholder 3"/>
          <p:cNvSpPr>
            <a:spLocks noGrp="1"/>
          </p:cNvSpPr>
          <p:nvPr>
            <p:ph type="sldNum" sz="quarter" idx="10"/>
          </p:nvPr>
        </p:nvSpPr>
        <p:spPr/>
        <p:txBody>
          <a:bodyPr/>
          <a:lstStyle/>
          <a:p>
            <a:fld id="{C2C6CE45-E615-428B-B8DF-71A74877BE12}" type="slidenum">
              <a:rPr lang="en-US" smtClean="0"/>
              <a:pPr/>
              <a:t>9</a:t>
            </a:fld>
            <a:endParaRPr lang="en-US"/>
          </a:p>
        </p:txBody>
      </p:sp>
    </p:spTree>
    <p:extLst>
      <p:ext uri="{BB962C8B-B14F-4D97-AF65-F5344CB8AC3E}">
        <p14:creationId xmlns:p14="http://schemas.microsoft.com/office/powerpoint/2010/main" val="2492337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0A099A-B012-497D-ABBC-BABE27CB7EA1}" type="datetimeFigureOut">
              <a:rPr lang="en-US" smtClean="0"/>
              <a:pPr/>
              <a:t>9/14/2015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481A8-BAA6-4129-9ACD-0DD6CFA4D6B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0A099A-B012-497D-ABBC-BABE27CB7EA1}" type="datetimeFigureOut">
              <a:rPr lang="en-US" smtClean="0"/>
              <a:pPr/>
              <a:t>9/14/2015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481A8-BAA6-4129-9ACD-0DD6CFA4D6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0A099A-B012-497D-ABBC-BABE27CB7EA1}" type="datetimeFigureOut">
              <a:rPr lang="en-US" smtClean="0"/>
              <a:pPr/>
              <a:t>9/14/2015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481A8-BAA6-4129-9ACD-0DD6CFA4D6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0A099A-B012-497D-ABBC-BABE27CB7EA1}" type="datetimeFigureOut">
              <a:rPr lang="en-US" smtClean="0"/>
              <a:pPr/>
              <a:t>9/14/2015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481A8-BAA6-4129-9ACD-0DD6CFA4D6B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0A099A-B012-497D-ABBC-BABE27CB7EA1}" type="datetimeFigureOut">
              <a:rPr lang="en-US" smtClean="0"/>
              <a:pPr/>
              <a:t>9/14/2015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481A8-BAA6-4129-9ACD-0DD6CFA4D6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0A099A-B012-497D-ABBC-BABE27CB7EA1}" type="datetimeFigureOut">
              <a:rPr lang="en-US" smtClean="0"/>
              <a:pPr/>
              <a:t>9/14/2015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9481A8-BAA6-4129-9ACD-0DD6CFA4D6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0A099A-B012-497D-ABBC-BABE27CB7EA1}" type="datetimeFigureOut">
              <a:rPr lang="en-US" smtClean="0"/>
              <a:pPr/>
              <a:t>9/14/2015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9481A8-BAA6-4129-9ACD-0DD6CFA4D6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0A099A-B012-497D-ABBC-BABE27CB7EA1}" type="datetimeFigureOut">
              <a:rPr lang="en-US" smtClean="0"/>
              <a:pPr/>
              <a:t>9/14/2015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9481A8-BAA6-4129-9ACD-0DD6CFA4D6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0A099A-B012-497D-ABBC-BABE27CB7EA1}" type="datetimeFigureOut">
              <a:rPr lang="en-US" smtClean="0"/>
              <a:pPr/>
              <a:t>9/14/2015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9481A8-BAA6-4129-9ACD-0DD6CFA4D6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0A099A-B012-497D-ABBC-BABE27CB7EA1}" type="datetimeFigureOut">
              <a:rPr lang="en-US" smtClean="0"/>
              <a:pPr/>
              <a:t>9/14/2015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9481A8-BAA6-4129-9ACD-0DD6CFA4D6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0A099A-B012-497D-ABBC-BABE27CB7EA1}" type="datetimeFigureOut">
              <a:rPr lang="en-US" smtClean="0"/>
              <a:pPr/>
              <a:t>9/14/2015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9481A8-BAA6-4129-9ACD-0DD6CFA4D6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A099A-B012-497D-ABBC-BABE27CB7EA1}" type="datetimeFigureOut">
              <a:rPr lang="en-US" smtClean="0"/>
              <a:pPr/>
              <a:t>9/14/2015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481A8-BAA6-4129-9ACD-0DD6CFA4D6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olarsystemscope.com/scope.sw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hyperlink" Target="http://vignette1.wikia.nocookie.net/patapon/images/2/29/Lightbulb.jpg/revision/latest?cb=20110627163922"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hyperlink" Target="http://www.google.com.au/url?sa=i&amp;rct=j&amp;q=&amp;esrc=s&amp;source=images&amp;cd=&amp;cad=rja&amp;uact=8&amp;ved=0CAcQjRxqFQoTCIDW267E2McCFeTjpgodix4L2w&amp;url=http://www.huffingtonpost.co.uk/2012/10/11/strange-spiral-orbiting-giant-star_n_1957057.html&amp;bvm=bv.101800829,d.dGY&amp;psig=AFQjCNF9BXcwhR-hx2skkhC8-aMg3A3TDA&amp;ust=1441289592312470"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www.google.com.au/url?sa=i&amp;rct=j&amp;q=&amp;esrc=s&amp;source=images&amp;cd=&amp;cad=rja&amp;uact=8&amp;ved=0CAcQjRxqFQoTCIWGvojG2McCFWfipgodTUkE2Q&amp;url=http://www.akirawavelength.com/about-folder/our-story&amp;psig=AFQjCNF6MDbklOOuFwYAZLeglO-Xo4ETFg&amp;ust=1441290010840168"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com.au/url?sa=i&amp;rct=j&amp;q=&amp;esrc=s&amp;source=images&amp;cd=&amp;cad=rja&amp;uact=8&amp;ved=0CAcQjRxqFQoTCPSmqsfG2McCFUbGpgodyB0C5Q&amp;url=http://www.olympusmicro.com/primer/java/fluorescence/exciteemit/&amp;psig=AFQjCNHaDcWGOyEjYSoijx8QJLuvnXqSpw&amp;ust=1441290161538903"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hyperlink" Target="https://refreshwellness.files.wordpress.com/2014/05/colours.jp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2.gif"/></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34.jpeg"/><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google.com.au/url?sa=i&amp;rct=j&amp;q=&amp;esrc=s&amp;source=images&amp;cd=&amp;cad=rja&amp;uact=8&amp;ved=0CAcQjRxqFQoTCICr6fqpxscCFSKqpgodOw4BeA&amp;url=http://pics-about.space/clever-ways-to-remember-the-order-of-the-planets?p=1&amp;ei=dnjdVYCYD6LUmgW7nITABw&amp;psig=AFQjCNGt2OJxErnjMGrAipZjJPTDolwymg&amp;ust=1440663990839901"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www.google.com.au/url?sa=i&amp;rct=j&amp;q=&amp;esrc=s&amp;source=images&amp;cd=&amp;cad=rja&amp;uact=8&amp;ved=0CAcQjRxqFQoTCMnxzoPE2McCFWUrpgod_xYF1g&amp;url=http://www.storyjumper.com/book/index/18931318/Our-Golden-Sun&amp;psig=AFQjCNG--_tSHHY2VihT0h_Exo-CFx1pMg&amp;ust=1441289468880453"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hyperlink" Target="https://www.youtube.com/watch?v=Oyz7e8iQ6Uo" TargetMode="External"/><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3" Type="http://schemas.openxmlformats.org/officeDocument/2006/relationships/hyperlink" Target="http://vignette1.wikia.nocookie.net/patapon/images/2/29/Lightbulb.jpg/revision/latest?cb=20110627163922"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hyperlink" Target="https://m.youtube.com/watch?v=PM9CQDlQI0A"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5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au/url?sa=i&amp;rct=j&amp;q=&amp;esrc=s&amp;source=images&amp;cd=&amp;cad=rja&amp;uact=8&amp;ved=0CAcQjRxqFQoTCPGImqOqxscCFaV7pgodQl8G5Q&amp;url=http://www.mirror.co.uk/news/world-news/pluto-planet-again-apparently---4363970&amp;ei=ynjdVfH7OKX3mQXCvpmoDg&amp;psig=AFQjCNGt2OJxErnjMGrAipZjJPTDolwymg&amp;ust=144066399083990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www.google.com.au/url?sa=i&amp;rct=j&amp;q=&amp;esrc=s&amp;source=images&amp;cd=&amp;cad=rja&amp;uact=8&amp;ved=0CAcQjRxqFQoTCMypg4iP8ccCFWRdpgodUggFOw&amp;url=http://trinhmanhdo.com/mysteries/gravitational-lens/&amp;bvm=bv.102537793,d.dGY&amp;psig=AFQjCNEfKd8X8frQ3iB8Qdmrtg28oq1hvw&amp;ust=1442134177957138" TargetMode="Externa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6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kahoot.it/" TargetMode="External"/><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295400" y="2971800"/>
            <a:ext cx="6400800" cy="3200400"/>
          </a:xfrm>
        </p:spPr>
        <p:txBody>
          <a:bodyPr>
            <a:noAutofit/>
          </a:bodyPr>
          <a:lstStyle/>
          <a:p>
            <a:pPr algn="r">
              <a:defRPr/>
            </a:pPr>
            <a:r>
              <a:rPr lang="en-AU" sz="2500" dirty="0" smtClean="0">
                <a:solidFill>
                  <a:srgbClr val="FFFF00"/>
                </a:solidFill>
              </a:rPr>
              <a:t>Stars</a:t>
            </a:r>
          </a:p>
          <a:p>
            <a:pPr algn="r">
              <a:defRPr/>
            </a:pPr>
            <a:r>
              <a:rPr lang="en-AU" sz="2500" dirty="0" smtClean="0">
                <a:solidFill>
                  <a:srgbClr val="FFFF00"/>
                </a:solidFill>
              </a:rPr>
              <a:t>Life and Death of Stars</a:t>
            </a:r>
          </a:p>
          <a:p>
            <a:pPr algn="r">
              <a:defRPr/>
            </a:pPr>
            <a:r>
              <a:rPr lang="en-AU" sz="2500" dirty="0" smtClean="0">
                <a:solidFill>
                  <a:srgbClr val="FFFF00"/>
                </a:solidFill>
              </a:rPr>
              <a:t>Neutron Stars</a:t>
            </a:r>
          </a:p>
          <a:p>
            <a:pPr algn="r">
              <a:defRPr/>
            </a:pPr>
            <a:r>
              <a:rPr lang="en-AU" sz="2500" dirty="0" smtClean="0">
                <a:solidFill>
                  <a:srgbClr val="FFFF00"/>
                </a:solidFill>
              </a:rPr>
              <a:t>Black Holes</a:t>
            </a:r>
          </a:p>
          <a:p>
            <a:pPr algn="r">
              <a:defRPr/>
            </a:pPr>
            <a:r>
              <a:rPr lang="en-AU" sz="2500" dirty="0" smtClean="0">
                <a:solidFill>
                  <a:srgbClr val="FFFF00"/>
                </a:solidFill>
              </a:rPr>
              <a:t>The Steady State theory</a:t>
            </a:r>
          </a:p>
          <a:p>
            <a:pPr algn="r">
              <a:defRPr/>
            </a:pPr>
            <a:r>
              <a:rPr lang="en-AU" sz="2500" dirty="0" smtClean="0">
                <a:solidFill>
                  <a:srgbClr val="FFFF00"/>
                </a:solidFill>
              </a:rPr>
              <a:t>The Big Bang Theory</a:t>
            </a:r>
          </a:p>
          <a:p>
            <a:pPr algn="r">
              <a:defRPr/>
            </a:pPr>
            <a:r>
              <a:rPr lang="en-AU" sz="2500" dirty="0" smtClean="0">
                <a:solidFill>
                  <a:srgbClr val="FFFF00"/>
                </a:solidFill>
              </a:rPr>
              <a:t>Our Expanding Universe</a:t>
            </a:r>
          </a:p>
        </p:txBody>
      </p:sp>
      <p:sp>
        <p:nvSpPr>
          <p:cNvPr id="7" name="Rectangle 6"/>
          <p:cNvSpPr/>
          <p:nvPr/>
        </p:nvSpPr>
        <p:spPr>
          <a:xfrm>
            <a:off x="2362200" y="1752600"/>
            <a:ext cx="4596195" cy="1092607"/>
          </a:xfrm>
          <a:prstGeom prst="rect">
            <a:avLst/>
          </a:prstGeom>
          <a:noFill/>
        </p:spPr>
        <p:txBody>
          <a:bodyPr wrap="none" lIns="91440" tIns="45720" rIns="91440" bIns="45720">
            <a:spAutoFit/>
          </a:bodyPr>
          <a:lstStyle/>
          <a:p>
            <a:pPr algn="ctr"/>
            <a:r>
              <a:rPr lang="en-US" sz="65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Universe</a:t>
            </a:r>
            <a:endParaRPr lang="en-US" sz="65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The distance between stars</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pPr>
              <a:defRPr/>
            </a:pPr>
            <a:r>
              <a:rPr lang="en-US" dirty="0" smtClean="0">
                <a:solidFill>
                  <a:schemeClr val="bg1"/>
                </a:solidFill>
              </a:rPr>
              <a:t>We can measure distances to stars by two methods</a:t>
            </a:r>
          </a:p>
          <a:p>
            <a:pPr>
              <a:defRPr/>
            </a:pPr>
            <a:endParaRPr lang="en-US" dirty="0" smtClean="0">
              <a:solidFill>
                <a:schemeClr val="bg1"/>
              </a:solidFill>
            </a:endParaRPr>
          </a:p>
          <a:p>
            <a:pPr>
              <a:defRPr/>
            </a:pPr>
            <a:r>
              <a:rPr lang="en-US" dirty="0" smtClean="0">
                <a:solidFill>
                  <a:schemeClr val="bg1"/>
                </a:solidFill>
              </a:rPr>
              <a:t>One method – parallax is only good for the very nearest stars</a:t>
            </a:r>
          </a:p>
          <a:p>
            <a:pPr>
              <a:defRPr/>
            </a:pPr>
            <a:endParaRPr lang="en-US" dirty="0" smtClean="0">
              <a:solidFill>
                <a:schemeClr val="bg1"/>
              </a:solidFill>
            </a:endParaRPr>
          </a:p>
          <a:p>
            <a:pPr>
              <a:defRPr/>
            </a:pPr>
            <a:r>
              <a:rPr lang="en-US" dirty="0" smtClean="0">
                <a:solidFill>
                  <a:schemeClr val="bg1"/>
                </a:solidFill>
              </a:rPr>
              <a:t>The other method – comparison of magnitudes is more complex, but it can be used for even the farthest stars and galaxies</a:t>
            </a:r>
            <a:endParaRPr lang="en-US"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Units in space</a:t>
            </a:r>
            <a:endParaRPr lang="en-US" dirty="0">
              <a:solidFill>
                <a:schemeClr val="bg1"/>
              </a:solidFill>
            </a:endParaRPr>
          </a:p>
        </p:txBody>
      </p:sp>
      <p:sp>
        <p:nvSpPr>
          <p:cNvPr id="3" name="Content Placeholder 2"/>
          <p:cNvSpPr>
            <a:spLocks noGrp="1"/>
          </p:cNvSpPr>
          <p:nvPr>
            <p:ph idx="1"/>
          </p:nvPr>
        </p:nvSpPr>
        <p:spPr>
          <a:xfrm>
            <a:off x="457200" y="1295400"/>
            <a:ext cx="8229600" cy="5410200"/>
          </a:xfrm>
        </p:spPr>
        <p:txBody>
          <a:bodyPr>
            <a:normAutofit fontScale="92500" lnSpcReduction="20000"/>
          </a:bodyPr>
          <a:lstStyle/>
          <a:p>
            <a:pPr>
              <a:defRPr/>
            </a:pPr>
            <a:r>
              <a:rPr lang="en-US" dirty="0" smtClean="0">
                <a:solidFill>
                  <a:schemeClr val="bg1"/>
                </a:solidFill>
              </a:rPr>
              <a:t>1 astronomical unit (denoted AU) is the mean average distance from the Earth to the Sun. This is approximately 150 x 10</a:t>
            </a:r>
            <a:r>
              <a:rPr lang="en-US" baseline="30000" dirty="0" smtClean="0">
                <a:solidFill>
                  <a:schemeClr val="bg1"/>
                </a:solidFill>
              </a:rPr>
              <a:t>9</a:t>
            </a:r>
            <a:r>
              <a:rPr lang="en-US" dirty="0" smtClean="0">
                <a:solidFill>
                  <a:schemeClr val="bg1"/>
                </a:solidFill>
              </a:rPr>
              <a:t>m</a:t>
            </a:r>
          </a:p>
          <a:p>
            <a:pPr>
              <a:buNone/>
              <a:defRPr/>
            </a:pPr>
            <a:endParaRPr lang="en-US" dirty="0" smtClean="0">
              <a:solidFill>
                <a:schemeClr val="bg1"/>
              </a:solidFill>
            </a:endParaRPr>
          </a:p>
          <a:p>
            <a:pPr>
              <a:defRPr/>
            </a:pPr>
            <a:r>
              <a:rPr lang="en-US" dirty="0" smtClean="0">
                <a:solidFill>
                  <a:schemeClr val="bg1"/>
                </a:solidFill>
              </a:rPr>
              <a:t>Astronomers often measure interstellar distances in light years (</a:t>
            </a:r>
            <a:r>
              <a:rPr lang="en-US" dirty="0" err="1" smtClean="0">
                <a:solidFill>
                  <a:schemeClr val="bg1"/>
                </a:solidFill>
              </a:rPr>
              <a:t>l.y</a:t>
            </a:r>
            <a:r>
              <a:rPr lang="en-US" dirty="0" smtClean="0">
                <a:solidFill>
                  <a:schemeClr val="bg1"/>
                </a:solidFill>
              </a:rPr>
              <a:t>.)</a:t>
            </a:r>
          </a:p>
          <a:p>
            <a:pPr>
              <a:buNone/>
              <a:defRPr/>
            </a:pPr>
            <a:endParaRPr lang="en-US" dirty="0" smtClean="0">
              <a:solidFill>
                <a:schemeClr val="bg1"/>
              </a:solidFill>
            </a:endParaRPr>
          </a:p>
          <a:p>
            <a:pPr>
              <a:defRPr/>
            </a:pPr>
            <a:r>
              <a:rPr lang="en-AU" dirty="0" smtClean="0">
                <a:solidFill>
                  <a:schemeClr val="bg1"/>
                </a:solidFill>
                <a:cs typeface="Arial" pitchFamily="34" charset="0"/>
              </a:rPr>
              <a:t>1 Light year = how far light travels in 1 year </a:t>
            </a:r>
          </a:p>
          <a:p>
            <a:pPr>
              <a:defRPr/>
            </a:pPr>
            <a:r>
              <a:rPr lang="en-AU" dirty="0" smtClean="0">
                <a:solidFill>
                  <a:schemeClr val="bg1"/>
                </a:solidFill>
                <a:cs typeface="Arial" pitchFamily="34" charset="0"/>
              </a:rPr>
              <a:t>(9.5 trillion kilometres)</a:t>
            </a:r>
          </a:p>
          <a:p>
            <a:pPr>
              <a:defRPr/>
            </a:pPr>
            <a:endParaRPr lang="en-AU" dirty="0" smtClean="0">
              <a:solidFill>
                <a:schemeClr val="bg1"/>
              </a:solidFill>
              <a:cs typeface="Arial" pitchFamily="34" charset="0"/>
            </a:endParaRPr>
          </a:p>
          <a:p>
            <a:pPr>
              <a:defRPr/>
            </a:pPr>
            <a:r>
              <a:rPr lang="en-AU" dirty="0" smtClean="0">
                <a:solidFill>
                  <a:schemeClr val="bg1"/>
                </a:solidFill>
                <a:cs typeface="Arial" pitchFamily="34" charset="0"/>
              </a:rPr>
              <a:t>Another commonly used unit is the parsec (pc)</a:t>
            </a:r>
          </a:p>
          <a:p>
            <a:pPr algn="ctr">
              <a:buNone/>
              <a:defRPr/>
            </a:pPr>
            <a:r>
              <a:rPr lang="en-AU" sz="4300" dirty="0" smtClean="0">
                <a:solidFill>
                  <a:schemeClr val="bg1"/>
                </a:solidFill>
                <a:cs typeface="Arial" pitchFamily="34" charset="0"/>
              </a:rPr>
              <a:t>1 pc = 3.26 </a:t>
            </a:r>
            <a:r>
              <a:rPr lang="en-AU" sz="4300" dirty="0" err="1" smtClean="0">
                <a:solidFill>
                  <a:schemeClr val="bg1"/>
                </a:solidFill>
                <a:cs typeface="Arial" pitchFamily="34" charset="0"/>
              </a:rPr>
              <a:t>l.y</a:t>
            </a:r>
            <a:r>
              <a:rPr lang="en-AU" sz="4300" dirty="0" smtClean="0">
                <a:solidFill>
                  <a:schemeClr val="bg1"/>
                </a:solidFill>
                <a:cs typeface="Arial" pitchFamily="34" charset="0"/>
              </a:rPr>
              <a:t>.</a:t>
            </a:r>
          </a:p>
          <a:p>
            <a:pPr>
              <a:defRPr/>
            </a:pPr>
            <a:endParaRPr lang="en-US" dirty="0" smtClean="0">
              <a:solidFill>
                <a:schemeClr val="bg1"/>
              </a:solidFill>
            </a:endParaRP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None/>
            </a:pPr>
            <a:r>
              <a:rPr lang="en-US" dirty="0" smtClean="0">
                <a:solidFill>
                  <a:schemeClr val="bg1"/>
                </a:solidFill>
              </a:rPr>
              <a:t>1. Betelgeuse is 650 </a:t>
            </a:r>
            <a:r>
              <a:rPr lang="en-US" dirty="0" err="1" smtClean="0">
                <a:solidFill>
                  <a:schemeClr val="bg1"/>
                </a:solidFill>
              </a:rPr>
              <a:t>l.y</a:t>
            </a:r>
            <a:r>
              <a:rPr lang="en-US" dirty="0" smtClean="0">
                <a:solidFill>
                  <a:schemeClr val="bg1"/>
                </a:solidFill>
              </a:rPr>
              <a:t>. away.</a:t>
            </a:r>
          </a:p>
          <a:p>
            <a:pPr>
              <a:buNone/>
            </a:pPr>
            <a:r>
              <a:rPr lang="en-US" dirty="0" smtClean="0">
                <a:solidFill>
                  <a:schemeClr val="bg1"/>
                </a:solidFill>
              </a:rPr>
              <a:t>	How many </a:t>
            </a:r>
            <a:r>
              <a:rPr lang="en-US" dirty="0" err="1" smtClean="0">
                <a:solidFill>
                  <a:schemeClr val="bg1"/>
                </a:solidFill>
              </a:rPr>
              <a:t>parcecs</a:t>
            </a:r>
            <a:r>
              <a:rPr lang="en-US" dirty="0" smtClean="0">
                <a:solidFill>
                  <a:schemeClr val="bg1"/>
                </a:solidFill>
              </a:rPr>
              <a:t> is this?</a:t>
            </a:r>
          </a:p>
          <a:p>
            <a:pPr>
              <a:buNone/>
            </a:pPr>
            <a:endParaRPr lang="en-US" dirty="0" smtClean="0">
              <a:solidFill>
                <a:schemeClr val="bg1"/>
              </a:solidFill>
            </a:endParaRPr>
          </a:p>
          <a:p>
            <a:pPr>
              <a:buNone/>
            </a:pPr>
            <a:r>
              <a:rPr lang="en-US" dirty="0" smtClean="0">
                <a:solidFill>
                  <a:schemeClr val="bg1"/>
                </a:solidFill>
              </a:rPr>
              <a:t>2. </a:t>
            </a:r>
            <a:r>
              <a:rPr lang="en-US" dirty="0" err="1" smtClean="0">
                <a:solidFill>
                  <a:schemeClr val="bg1"/>
                </a:solidFill>
              </a:rPr>
              <a:t>Bellatrix</a:t>
            </a:r>
            <a:r>
              <a:rPr lang="en-US" dirty="0" smtClean="0">
                <a:solidFill>
                  <a:schemeClr val="bg1"/>
                </a:solidFill>
              </a:rPr>
              <a:t> is 75pc away, how many light years is this? </a:t>
            </a:r>
          </a:p>
          <a:p>
            <a:pPr>
              <a:buNone/>
            </a:pPr>
            <a:endParaRPr lang="en-US" dirty="0" smtClean="0">
              <a:solidFill>
                <a:schemeClr val="bg1"/>
              </a:solidFill>
            </a:endParaRPr>
          </a:p>
          <a:p>
            <a:pPr>
              <a:buNone/>
            </a:pPr>
            <a:r>
              <a:rPr lang="en-US" dirty="0" smtClean="0">
                <a:solidFill>
                  <a:schemeClr val="bg1"/>
                </a:solidFill>
              </a:rPr>
              <a:t>3. The Sun is at a distance of 8.5 </a:t>
            </a:r>
            <a:r>
              <a:rPr lang="en-US" dirty="0" err="1" smtClean="0">
                <a:solidFill>
                  <a:schemeClr val="bg1"/>
                </a:solidFill>
              </a:rPr>
              <a:t>kiloparsecs</a:t>
            </a:r>
            <a:r>
              <a:rPr lang="en-US" dirty="0" smtClean="0">
                <a:solidFill>
                  <a:schemeClr val="bg1"/>
                </a:solidFill>
              </a:rPr>
              <a:t> from the centre of the Milky Way system. </a:t>
            </a:r>
          </a:p>
          <a:p>
            <a:pPr>
              <a:buNone/>
            </a:pPr>
            <a:r>
              <a:rPr lang="en-US" dirty="0" smtClean="0">
                <a:solidFill>
                  <a:schemeClr val="bg1"/>
                </a:solidFill>
              </a:rPr>
              <a:t>	How many light years is this? </a:t>
            </a:r>
          </a:p>
          <a:p>
            <a:pPr>
              <a:buNone/>
            </a:pPr>
            <a:endParaRPr lang="en-US" dirty="0" smtClean="0">
              <a:solidFill>
                <a:schemeClr val="bg1"/>
              </a:solidFill>
            </a:endParaRPr>
          </a:p>
          <a:p>
            <a:pPr>
              <a:buNone/>
            </a:pPr>
            <a:endParaRPr lang="en-US" dirty="0" smtClean="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bg1"/>
                </a:solidFill>
                <a:latin typeface="Arial" pitchFamily="34" charset="0"/>
                <a:cs typeface="Arial" pitchFamily="34" charset="0"/>
              </a:rPr>
              <a:t>Parsec</a:t>
            </a:r>
            <a:endParaRPr lang="en-AU" dirty="0">
              <a:solidFill>
                <a:schemeClr val="bg1"/>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AU" sz="2800" dirty="0" smtClean="0">
                <a:solidFill>
                  <a:schemeClr val="bg1"/>
                </a:solidFill>
                <a:latin typeface="Arial" pitchFamily="34" charset="0"/>
                <a:cs typeface="Arial" pitchFamily="34" charset="0"/>
              </a:rPr>
              <a:t>The parsec is based on a phenomenon known as parallax. Parallax can be used to measure the distance between the Sun and other stars. </a:t>
            </a:r>
          </a:p>
          <a:p>
            <a:r>
              <a:rPr lang="en-AU" sz="2800" dirty="0" smtClean="0">
                <a:solidFill>
                  <a:schemeClr val="bg1"/>
                </a:solidFill>
                <a:latin typeface="Arial" pitchFamily="34" charset="0"/>
                <a:cs typeface="Arial" pitchFamily="34" charset="0"/>
              </a:rPr>
              <a:t>One parsec =</a:t>
            </a:r>
            <a:endParaRPr lang="en-AU" sz="2800" dirty="0">
              <a:solidFill>
                <a:schemeClr val="bg1"/>
              </a:solidFill>
              <a:latin typeface="Arial" pitchFamily="34" charset="0"/>
              <a:cs typeface="Arial" pitchFamily="34" charset="0"/>
            </a:endParaRPr>
          </a:p>
        </p:txBody>
      </p:sp>
      <p:pic>
        <p:nvPicPr>
          <p:cNvPr id="2050" name="Picture 2" descr="http://www.pearsonplaces.com.au/Portals/0/PearsonReader/BookImages/PACSCI10/07/PSCI_10_07_01_03.jpg"/>
          <p:cNvPicPr>
            <a:picLocks noChangeAspect="1" noChangeArrowheads="1"/>
          </p:cNvPicPr>
          <p:nvPr/>
        </p:nvPicPr>
        <p:blipFill>
          <a:blip r:embed="rId3" cstate="print"/>
          <a:srcRect/>
          <a:stretch>
            <a:fillRect/>
          </a:stretch>
        </p:blipFill>
        <p:spPr bwMode="auto">
          <a:xfrm>
            <a:off x="899592" y="3501008"/>
            <a:ext cx="7143750" cy="3276600"/>
          </a:xfrm>
          <a:prstGeom prst="rect">
            <a:avLst/>
          </a:prstGeom>
          <a:noFill/>
        </p:spPr>
      </p:pic>
      <p:pic>
        <p:nvPicPr>
          <p:cNvPr id="2052" name="Picture 4" descr="http://www.pearsonplaces.com.au/Portals/0/PearsonReader/BookImages/PACSCI10/07/PSCI_10_07_Equ_03.jpg"/>
          <p:cNvPicPr>
            <a:picLocks noChangeAspect="1" noChangeArrowheads="1"/>
          </p:cNvPicPr>
          <p:nvPr/>
        </p:nvPicPr>
        <p:blipFill>
          <a:blip r:embed="rId4" cstate="print"/>
          <a:srcRect/>
          <a:stretch>
            <a:fillRect/>
          </a:stretch>
        </p:blipFill>
        <p:spPr bwMode="auto">
          <a:xfrm>
            <a:off x="3131840" y="2996952"/>
            <a:ext cx="823436" cy="49406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Parallax activity</a:t>
            </a:r>
            <a:endParaRPr lang="en-US" dirty="0">
              <a:solidFill>
                <a:schemeClr val="bg1"/>
              </a:solidFill>
            </a:endParaRPr>
          </a:p>
        </p:txBody>
      </p:sp>
      <p:sp>
        <p:nvSpPr>
          <p:cNvPr id="3" name="Content Placeholder 2"/>
          <p:cNvSpPr>
            <a:spLocks noGrp="1"/>
          </p:cNvSpPr>
          <p:nvPr>
            <p:ph idx="1"/>
          </p:nvPr>
        </p:nvSpPr>
        <p:spPr>
          <a:xfrm>
            <a:off x="457200" y="1447800"/>
            <a:ext cx="8229600" cy="5105400"/>
          </a:xfrm>
        </p:spPr>
        <p:txBody>
          <a:bodyPr>
            <a:normAutofit fontScale="92500" lnSpcReduction="10000"/>
          </a:bodyPr>
          <a:lstStyle/>
          <a:p>
            <a:r>
              <a:rPr lang="en-US" dirty="0" smtClean="0">
                <a:solidFill>
                  <a:schemeClr val="bg1"/>
                </a:solidFill>
              </a:rPr>
              <a:t>The basic idea behind parallax and using it to calculate can be illustrated using a moustache. </a:t>
            </a:r>
          </a:p>
          <a:p>
            <a:pPr marL="0" indent="0">
              <a:buNone/>
            </a:pPr>
            <a:r>
              <a:rPr lang="en-US" u="sng" dirty="0" smtClean="0">
                <a:solidFill>
                  <a:schemeClr val="accent6">
                    <a:lumMod val="75000"/>
                  </a:schemeClr>
                </a:solidFill>
              </a:rPr>
              <a:t>INSTRUCTIONS</a:t>
            </a:r>
          </a:p>
          <a:p>
            <a:pPr marL="0" indent="0">
              <a:buNone/>
            </a:pPr>
            <a:r>
              <a:rPr lang="en-US" dirty="0" smtClean="0">
                <a:solidFill>
                  <a:schemeClr val="bg1"/>
                </a:solidFill>
              </a:rPr>
              <a:t>1. Hold the moustache in front of your face about 15cm from your nose and look at it with one eye and then quickly swap to the other eye. The moustache will appear to move with respect to the face – that's the parallax effect.</a:t>
            </a:r>
          </a:p>
          <a:p>
            <a:pPr marL="0" indent="0">
              <a:buNone/>
            </a:pPr>
            <a:endParaRPr lang="en-US" dirty="0" smtClean="0">
              <a:solidFill>
                <a:schemeClr val="bg1"/>
              </a:solidFill>
            </a:endParaRPr>
          </a:p>
          <a:p>
            <a:pPr marL="0" indent="0">
              <a:buNone/>
            </a:pPr>
            <a:r>
              <a:rPr lang="en-US" dirty="0" smtClean="0">
                <a:solidFill>
                  <a:schemeClr val="bg1"/>
                </a:solidFill>
              </a:rPr>
              <a:t>2. Do the same thing with your moustache held at arm's length. What do you notice?</a:t>
            </a:r>
          </a:p>
          <a:p>
            <a:pPr>
              <a:buNone/>
            </a:pPr>
            <a:endParaRPr lang="en-US"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Parallax activity</a:t>
            </a:r>
            <a:endParaRPr lang="en-US" dirty="0"/>
          </a:p>
        </p:txBody>
      </p:sp>
      <p:sp>
        <p:nvSpPr>
          <p:cNvPr id="3" name="Content Placeholder 2"/>
          <p:cNvSpPr>
            <a:spLocks noGrp="1"/>
          </p:cNvSpPr>
          <p:nvPr>
            <p:ph idx="1"/>
          </p:nvPr>
        </p:nvSpPr>
        <p:spPr/>
        <p:txBody>
          <a:bodyPr/>
          <a:lstStyle/>
          <a:p>
            <a:r>
              <a:rPr lang="en-US" dirty="0" smtClean="0">
                <a:solidFill>
                  <a:srgbClr val="FFFF00"/>
                </a:solidFill>
              </a:rPr>
              <a:t>Describe</a:t>
            </a:r>
            <a:r>
              <a:rPr lang="en-US" dirty="0" smtClean="0">
                <a:solidFill>
                  <a:schemeClr val="bg1"/>
                </a:solidFill>
              </a:rPr>
              <a:t> what happened. Was the effect for more distant objects greater or smaller than for closer objects?</a:t>
            </a:r>
          </a:p>
          <a:p>
            <a:r>
              <a:rPr lang="en-US" dirty="0" smtClean="0">
                <a:solidFill>
                  <a:srgbClr val="FFFF00"/>
                </a:solidFill>
              </a:rPr>
              <a:t>Explain</a:t>
            </a:r>
            <a:r>
              <a:rPr lang="en-US" dirty="0" smtClean="0">
                <a:solidFill>
                  <a:schemeClr val="bg1"/>
                </a:solidFill>
              </a:rPr>
              <a:t> why you think this happened. Use a diagram to help you</a:t>
            </a:r>
            <a:endParaRPr lang="en-US"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Parallax activity</a:t>
            </a:r>
            <a:endParaRPr lang="en-US" dirty="0"/>
          </a:p>
        </p:txBody>
      </p:sp>
      <p:sp>
        <p:nvSpPr>
          <p:cNvPr id="3" name="Content Placeholder 2"/>
          <p:cNvSpPr>
            <a:spLocks noGrp="1"/>
          </p:cNvSpPr>
          <p:nvPr>
            <p:ph idx="1"/>
          </p:nvPr>
        </p:nvSpPr>
        <p:spPr/>
        <p:txBody>
          <a:bodyPr/>
          <a:lstStyle/>
          <a:p>
            <a:r>
              <a:rPr lang="en-US" dirty="0" smtClean="0">
                <a:solidFill>
                  <a:schemeClr val="bg1"/>
                </a:solidFill>
              </a:rPr>
              <a:t>If you did not know the distance to the moustache but you knew the distance between your two eyes, you could get the distance to the moustache by measuring how much of an angle by which the moustache shifted (get a protractor) and crank out some trigonometry to find the distance.</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794618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PE 2 Sacred Heart\Yr 10 Science - Astronomy\pigeon3.jpg"/>
          <p:cNvPicPr>
            <a:picLocks noGrp="1" noChangeAspect="1" noChangeArrowheads="1"/>
          </p:cNvPicPr>
          <p:nvPr>
            <p:ph idx="1"/>
          </p:nvPr>
        </p:nvPicPr>
        <p:blipFill>
          <a:blip r:embed="rId3"/>
          <a:srcRect/>
          <a:stretch>
            <a:fillRect/>
          </a:stretch>
        </p:blipFill>
        <p:spPr bwMode="auto">
          <a:xfrm>
            <a:off x="2514600" y="1066800"/>
            <a:ext cx="3784600" cy="450367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solidFill>
                  <a:schemeClr val="bg1"/>
                </a:solidFill>
                <a:hlinkClick r:id="rId3"/>
              </a:rPr>
              <a:t>http://</a:t>
            </a:r>
            <a:r>
              <a:rPr lang="en-US" dirty="0" smtClean="0">
                <a:solidFill>
                  <a:schemeClr val="bg1"/>
                </a:solidFill>
                <a:hlinkClick r:id="rId3"/>
              </a:rPr>
              <a:t>www.solarsystemscope.com/scope.swf</a:t>
            </a:r>
            <a:endParaRPr lang="en-US" dirty="0" smtClean="0">
              <a:solidFill>
                <a:schemeClr val="bg1"/>
              </a:solidFill>
            </a:endParaRPr>
          </a:p>
          <a:p>
            <a:pPr marL="0" indent="0">
              <a:buNone/>
            </a:pPr>
            <a:endParaRPr lang="en-US" dirty="0" smtClean="0">
              <a:solidFill>
                <a:schemeClr val="bg1"/>
              </a:solidFill>
            </a:endParaRPr>
          </a:p>
          <a:p>
            <a:pPr marL="0" indent="0">
              <a:buNone/>
            </a:pPr>
            <a:r>
              <a:rPr lang="en-US" dirty="0" smtClean="0">
                <a:solidFill>
                  <a:schemeClr val="bg1"/>
                </a:solidFill>
              </a:rPr>
              <a:t>Things to play with:</a:t>
            </a:r>
          </a:p>
          <a:p>
            <a:pPr marL="0" indent="0">
              <a:buNone/>
            </a:pPr>
            <a:r>
              <a:rPr lang="en-US" dirty="0" smtClean="0">
                <a:solidFill>
                  <a:schemeClr val="bg1"/>
                </a:solidFill>
              </a:rPr>
              <a:t>Orbits of planets, relative to the Earth </a:t>
            </a:r>
          </a:p>
          <a:p>
            <a:pPr marL="0" indent="0">
              <a:buNone/>
            </a:pPr>
            <a:r>
              <a:rPr lang="en-US" dirty="0" smtClean="0">
                <a:solidFill>
                  <a:schemeClr val="bg1"/>
                </a:solidFill>
              </a:rPr>
              <a:t>Distance of planets to sun (AU)</a:t>
            </a:r>
          </a:p>
          <a:p>
            <a:pPr marL="0" indent="0">
              <a:buNone/>
            </a:pPr>
            <a:r>
              <a:rPr lang="en-US" dirty="0" smtClean="0">
                <a:solidFill>
                  <a:schemeClr val="bg1"/>
                </a:solidFill>
              </a:rPr>
              <a:t>Distance of planets to each other (pc)</a:t>
            </a:r>
            <a:endParaRPr lang="en-US" dirty="0">
              <a:solidFill>
                <a:schemeClr val="bg1"/>
              </a:solidFill>
            </a:endParaRPr>
          </a:p>
          <a:p>
            <a:pPr marL="0" indent="0">
              <a:buNone/>
            </a:pPr>
            <a:endParaRPr lang="en-AU" dirty="0">
              <a:solidFill>
                <a:schemeClr val="bg1"/>
              </a:solidFill>
            </a:endParaRPr>
          </a:p>
        </p:txBody>
      </p:sp>
    </p:spTree>
    <p:extLst>
      <p:ext uri="{BB962C8B-B14F-4D97-AF65-F5344CB8AC3E}">
        <p14:creationId xmlns:p14="http://schemas.microsoft.com/office/powerpoint/2010/main" val="2939350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Stars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Astronomy </a:t>
            </a:r>
            <a:r>
              <a:rPr lang="en-US" dirty="0">
                <a:solidFill>
                  <a:schemeClr val="bg1"/>
                </a:solidFill>
              </a:rPr>
              <a:t>i</a:t>
            </a:r>
            <a:r>
              <a:rPr lang="en-US" dirty="0" smtClean="0">
                <a:solidFill>
                  <a:schemeClr val="bg1"/>
                </a:solidFill>
              </a:rPr>
              <a:t>s the study of stars</a:t>
            </a:r>
          </a:p>
          <a:p>
            <a:pPr>
              <a:buNone/>
            </a:pPr>
            <a:r>
              <a:rPr lang="en-US" dirty="0">
                <a:solidFill>
                  <a:schemeClr val="bg1"/>
                </a:solidFill>
              </a:rPr>
              <a:t>	</a:t>
            </a:r>
            <a:r>
              <a:rPr lang="en-US" dirty="0" smtClean="0">
                <a:solidFill>
                  <a:schemeClr val="bg1"/>
                </a:solidFill>
              </a:rPr>
              <a:t>(</a:t>
            </a:r>
            <a:r>
              <a:rPr lang="en-US" i="1" dirty="0" err="1" smtClean="0">
                <a:solidFill>
                  <a:schemeClr val="bg1"/>
                </a:solidFill>
              </a:rPr>
              <a:t>astra</a:t>
            </a:r>
            <a:r>
              <a:rPr lang="en-US" dirty="0" smtClean="0">
                <a:solidFill>
                  <a:schemeClr val="bg1"/>
                </a:solidFill>
              </a:rPr>
              <a:t> means stars, </a:t>
            </a:r>
            <a:r>
              <a:rPr lang="en-US" i="1" dirty="0" err="1" smtClean="0">
                <a:solidFill>
                  <a:schemeClr val="bg1"/>
                </a:solidFill>
              </a:rPr>
              <a:t>onomy</a:t>
            </a:r>
            <a:r>
              <a:rPr lang="en-US" dirty="0" smtClean="0">
                <a:solidFill>
                  <a:schemeClr val="bg1"/>
                </a:solidFill>
              </a:rPr>
              <a:t> means study of)</a:t>
            </a:r>
          </a:p>
          <a:p>
            <a:r>
              <a:rPr lang="en-US" dirty="0" smtClean="0">
                <a:solidFill>
                  <a:schemeClr val="bg1"/>
                </a:solidFill>
              </a:rPr>
              <a:t>Not all stars are like our sun, they can differ in age, size, appearance and they can change over time.</a:t>
            </a:r>
          </a:p>
          <a:p>
            <a:pPr>
              <a:defRPr/>
            </a:pPr>
            <a:r>
              <a:rPr lang="en-US" dirty="0">
                <a:solidFill>
                  <a:schemeClr val="bg1"/>
                </a:solidFill>
              </a:rPr>
              <a:t>Each galaxy has about 100 billion </a:t>
            </a:r>
            <a:r>
              <a:rPr lang="en-US" dirty="0" smtClean="0">
                <a:solidFill>
                  <a:schemeClr val="bg1"/>
                </a:solidFill>
              </a:rPr>
              <a:t>stars</a:t>
            </a:r>
            <a:endParaRPr lang="en-US" dirty="0">
              <a:solidFill>
                <a:schemeClr val="bg1"/>
              </a:solidFill>
            </a:endParaRPr>
          </a:p>
          <a:p>
            <a:pPr>
              <a:defRPr/>
            </a:pPr>
            <a:r>
              <a:rPr lang="en-US" dirty="0">
                <a:solidFill>
                  <a:schemeClr val="bg1"/>
                </a:solidFill>
              </a:rPr>
              <a:t>There are billions of galaxies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533400" y="990600"/>
            <a:ext cx="4605338" cy="3901158"/>
          </a:xfrm>
          <a:prstGeom prst="rect">
            <a:avLst/>
          </a:prstGeom>
          <a:noFill/>
          <a:ln w="9525">
            <a:noFill/>
            <a:miter lim="800000"/>
            <a:headEnd/>
            <a:tailEnd/>
          </a:ln>
          <a:effectLst/>
        </p:spPr>
      </p:pic>
      <p:sp>
        <p:nvSpPr>
          <p:cNvPr id="3" name="Title 2"/>
          <p:cNvSpPr>
            <a:spLocks noGrp="1"/>
          </p:cNvSpPr>
          <p:nvPr>
            <p:ph type="title"/>
          </p:nvPr>
        </p:nvSpPr>
        <p:spPr>
          <a:xfrm>
            <a:off x="4724400" y="381000"/>
            <a:ext cx="4191000" cy="6096000"/>
          </a:xfrm>
        </p:spPr>
        <p:txBody>
          <a:bodyPr>
            <a:normAutofit fontScale="90000"/>
          </a:bodyPr>
          <a:lstStyle/>
          <a:p>
            <a:pPr marL="514350" indent="-514350" algn="l"/>
            <a:r>
              <a:rPr lang="en-US" sz="3000" dirty="0" smtClean="0">
                <a:solidFill>
                  <a:schemeClr val="bg1"/>
                </a:solidFill>
              </a:rPr>
              <a:t>	1. </a:t>
            </a:r>
            <a:r>
              <a:rPr lang="en-US" sz="3000" smtClean="0">
                <a:solidFill>
                  <a:schemeClr val="bg1"/>
                </a:solidFill>
              </a:rPr>
              <a:t>Acrux</a:t>
            </a:r>
            <a:r>
              <a:rPr lang="en-US" sz="3000" dirty="0" smtClean="0">
                <a:solidFill>
                  <a:schemeClr val="bg1"/>
                </a:solidFill>
              </a:rPr>
              <a:t> is 321 </a:t>
            </a:r>
            <a:r>
              <a:rPr lang="en-US" sz="3000" dirty="0" err="1" smtClean="0">
                <a:solidFill>
                  <a:schemeClr val="bg1"/>
                </a:solidFill>
              </a:rPr>
              <a:t>l.y</a:t>
            </a:r>
            <a:r>
              <a:rPr lang="en-US" sz="3000" dirty="0" smtClean="0">
                <a:solidFill>
                  <a:schemeClr val="bg1"/>
                </a:solidFill>
              </a:rPr>
              <a:t>. away. How many parsecs? </a:t>
            </a:r>
            <a:br>
              <a:rPr lang="en-US" sz="3000" dirty="0" smtClean="0">
                <a:solidFill>
                  <a:schemeClr val="bg1"/>
                </a:solidFill>
              </a:rPr>
            </a:br>
            <a:r>
              <a:rPr lang="en-US" sz="3000" dirty="0" smtClean="0">
                <a:solidFill>
                  <a:schemeClr val="bg1"/>
                </a:solidFill>
              </a:rPr>
              <a:t/>
            </a:r>
            <a:br>
              <a:rPr lang="en-US" sz="3000" dirty="0" smtClean="0">
                <a:solidFill>
                  <a:schemeClr val="bg1"/>
                </a:solidFill>
              </a:rPr>
            </a:br>
            <a:r>
              <a:rPr lang="en-US" sz="3000" dirty="0" smtClean="0">
                <a:solidFill>
                  <a:schemeClr val="bg1"/>
                </a:solidFill>
              </a:rPr>
              <a:t>2. </a:t>
            </a:r>
            <a:r>
              <a:rPr lang="en-US" sz="3000" dirty="0" err="1" smtClean="0">
                <a:solidFill>
                  <a:schemeClr val="bg1"/>
                </a:solidFill>
              </a:rPr>
              <a:t>Rigil</a:t>
            </a:r>
            <a:r>
              <a:rPr lang="en-US" sz="3000" dirty="0" smtClean="0">
                <a:solidFill>
                  <a:schemeClr val="bg1"/>
                </a:solidFill>
              </a:rPr>
              <a:t> </a:t>
            </a:r>
            <a:r>
              <a:rPr lang="en-US" sz="3000" dirty="0" err="1" smtClean="0">
                <a:solidFill>
                  <a:schemeClr val="bg1"/>
                </a:solidFill>
              </a:rPr>
              <a:t>Kentaurus</a:t>
            </a:r>
            <a:r>
              <a:rPr lang="en-US" sz="3000" dirty="0" smtClean="0">
                <a:solidFill>
                  <a:schemeClr val="bg1"/>
                </a:solidFill>
              </a:rPr>
              <a:t> is 31.85pc away.</a:t>
            </a:r>
            <a:br>
              <a:rPr lang="en-US" sz="3000" dirty="0" smtClean="0">
                <a:solidFill>
                  <a:schemeClr val="bg1"/>
                </a:solidFill>
              </a:rPr>
            </a:br>
            <a:r>
              <a:rPr lang="en-US" sz="3000" dirty="0" smtClean="0">
                <a:solidFill>
                  <a:schemeClr val="bg1"/>
                </a:solidFill>
              </a:rPr>
              <a:t>How many </a:t>
            </a:r>
            <a:r>
              <a:rPr lang="en-US" sz="3000" dirty="0" err="1" smtClean="0">
                <a:solidFill>
                  <a:schemeClr val="bg1"/>
                </a:solidFill>
              </a:rPr>
              <a:t>l.y</a:t>
            </a:r>
            <a:r>
              <a:rPr lang="en-US" sz="3000" dirty="0" smtClean="0">
                <a:solidFill>
                  <a:schemeClr val="bg1"/>
                </a:solidFill>
              </a:rPr>
              <a:t>.?</a:t>
            </a:r>
            <a:br>
              <a:rPr lang="en-US" sz="3000" dirty="0" smtClean="0">
                <a:solidFill>
                  <a:schemeClr val="bg1"/>
                </a:solidFill>
              </a:rPr>
            </a:br>
            <a:r>
              <a:rPr lang="en-US" sz="3000" dirty="0" smtClean="0">
                <a:solidFill>
                  <a:schemeClr val="bg1"/>
                </a:solidFill>
              </a:rPr>
              <a:t/>
            </a:r>
            <a:br>
              <a:rPr lang="en-US" sz="3000" dirty="0" smtClean="0">
                <a:solidFill>
                  <a:schemeClr val="bg1"/>
                </a:solidFill>
              </a:rPr>
            </a:br>
            <a:r>
              <a:rPr lang="en-US" sz="3000" dirty="0" smtClean="0">
                <a:solidFill>
                  <a:schemeClr val="bg1"/>
                </a:solidFill>
              </a:rPr>
              <a:t>3. Can we see all these stars in the Southern Cross with our naked eye?</a:t>
            </a:r>
            <a:br>
              <a:rPr lang="en-US" sz="3000" dirty="0" smtClean="0">
                <a:solidFill>
                  <a:schemeClr val="bg1"/>
                </a:solidFill>
              </a:rPr>
            </a:br>
            <a:r>
              <a:rPr lang="en-US" sz="3000" dirty="0" smtClean="0">
                <a:solidFill>
                  <a:schemeClr val="bg1"/>
                </a:solidFill>
              </a:rPr>
              <a:t/>
            </a:r>
            <a:br>
              <a:rPr lang="en-US" sz="3000" dirty="0" smtClean="0">
                <a:solidFill>
                  <a:schemeClr val="bg1"/>
                </a:solidFill>
              </a:rPr>
            </a:br>
            <a:r>
              <a:rPr lang="en-US" sz="3000" dirty="0" smtClean="0">
                <a:solidFill>
                  <a:schemeClr val="bg1"/>
                </a:solidFill>
              </a:rPr>
              <a:t>4. Which star is the brightest?</a:t>
            </a:r>
            <a:br>
              <a:rPr lang="en-US" sz="3000" dirty="0" smtClean="0">
                <a:solidFill>
                  <a:schemeClr val="bg1"/>
                </a:solidFill>
              </a:rPr>
            </a:br>
            <a:endParaRPr lang="en-US" sz="3000"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bg1"/>
                </a:solidFill>
                <a:latin typeface="Arial" pitchFamily="34" charset="0"/>
                <a:cs typeface="Arial" pitchFamily="34" charset="0"/>
              </a:rPr>
              <a:t>Stars</a:t>
            </a:r>
            <a:endParaRPr lang="en-AU" dirty="0">
              <a:solidFill>
                <a:schemeClr val="bg1"/>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None/>
            </a:pPr>
            <a:endParaRPr lang="en-AU" dirty="0" smtClean="0">
              <a:solidFill>
                <a:schemeClr val="bg1"/>
              </a:solidFill>
              <a:cs typeface="Arial" pitchFamily="34" charset="0"/>
            </a:endParaRPr>
          </a:p>
          <a:p>
            <a:pPr marL="0" indent="0">
              <a:buNone/>
            </a:pPr>
            <a:r>
              <a:rPr lang="en-US" dirty="0" smtClean="0">
                <a:solidFill>
                  <a:schemeClr val="bg1"/>
                </a:solidFill>
              </a:rPr>
              <a:t>The </a:t>
            </a:r>
            <a:r>
              <a:rPr lang="en-US" b="1" dirty="0" smtClean="0">
                <a:solidFill>
                  <a:schemeClr val="bg1"/>
                </a:solidFill>
              </a:rPr>
              <a:t>absolute magnitude</a:t>
            </a:r>
            <a:r>
              <a:rPr lang="en-US" dirty="0" smtClean="0">
                <a:solidFill>
                  <a:schemeClr val="bg1"/>
                </a:solidFill>
              </a:rPr>
              <a:t> of a </a:t>
            </a:r>
            <a:r>
              <a:rPr lang="en-US" b="1" dirty="0" smtClean="0">
                <a:solidFill>
                  <a:schemeClr val="bg1"/>
                </a:solidFill>
              </a:rPr>
              <a:t>star</a:t>
            </a:r>
            <a:r>
              <a:rPr lang="en-US" dirty="0" smtClean="0">
                <a:solidFill>
                  <a:schemeClr val="bg1"/>
                </a:solidFill>
              </a:rPr>
              <a:t>, </a:t>
            </a:r>
            <a:r>
              <a:rPr lang="en-US" i="1" dirty="0" smtClean="0">
                <a:solidFill>
                  <a:schemeClr val="bg1"/>
                </a:solidFill>
              </a:rPr>
              <a:t>M</a:t>
            </a:r>
            <a:r>
              <a:rPr lang="en-US" dirty="0" smtClean="0">
                <a:solidFill>
                  <a:schemeClr val="bg1"/>
                </a:solidFill>
              </a:rPr>
              <a:t> is the magnitude the star would have if it was placed at a </a:t>
            </a:r>
            <a:r>
              <a:rPr lang="en-US" b="1" dirty="0" smtClean="0">
                <a:solidFill>
                  <a:schemeClr val="bg1"/>
                </a:solidFill>
              </a:rPr>
              <a:t>distance</a:t>
            </a:r>
            <a:r>
              <a:rPr lang="en-US" dirty="0" smtClean="0">
                <a:solidFill>
                  <a:schemeClr val="bg1"/>
                </a:solidFill>
              </a:rPr>
              <a:t> of 10 parsecs from Earth.</a:t>
            </a:r>
          </a:p>
          <a:p>
            <a:pPr marL="0" indent="0">
              <a:buNone/>
            </a:pPr>
            <a:r>
              <a:rPr lang="en-US" dirty="0" smtClean="0">
                <a:solidFill>
                  <a:schemeClr val="bg1"/>
                </a:solidFill>
              </a:rPr>
              <a:t> </a:t>
            </a:r>
          </a:p>
          <a:p>
            <a:pPr marL="0" indent="0">
              <a:buNone/>
            </a:pPr>
            <a:r>
              <a:rPr lang="en-US" dirty="0" smtClean="0">
                <a:solidFill>
                  <a:schemeClr val="bg1"/>
                </a:solidFill>
              </a:rPr>
              <a:t>By considering </a:t>
            </a:r>
            <a:r>
              <a:rPr lang="en-US" b="1" dirty="0" smtClean="0">
                <a:solidFill>
                  <a:schemeClr val="bg1"/>
                </a:solidFill>
              </a:rPr>
              <a:t>stars</a:t>
            </a:r>
            <a:r>
              <a:rPr lang="en-US" dirty="0" smtClean="0">
                <a:solidFill>
                  <a:schemeClr val="bg1"/>
                </a:solidFill>
              </a:rPr>
              <a:t> at a fixed distance, </a:t>
            </a:r>
            <a:r>
              <a:rPr lang="en-US" b="1" dirty="0" smtClean="0">
                <a:solidFill>
                  <a:schemeClr val="bg1"/>
                </a:solidFill>
              </a:rPr>
              <a:t>astronomers</a:t>
            </a:r>
            <a:r>
              <a:rPr lang="en-US" b="1" dirty="0" smtClean="0">
                <a:solidFill>
                  <a:srgbClr val="FFFF00"/>
                </a:solidFill>
              </a:rPr>
              <a:t> </a:t>
            </a:r>
            <a:r>
              <a:rPr lang="en-US" dirty="0" smtClean="0">
                <a:solidFill>
                  <a:schemeClr val="bg1"/>
                </a:solidFill>
              </a:rPr>
              <a:t>can compare the real (intrinsic) brightness of different stars. </a:t>
            </a:r>
            <a:endParaRPr lang="en-AU" dirty="0">
              <a:solidFill>
                <a:schemeClr val="bg1"/>
              </a:solidFill>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lstStyle/>
          <a:p>
            <a:r>
              <a:rPr lang="en-US" dirty="0">
                <a:solidFill>
                  <a:srgbClr val="92D050"/>
                </a:solidFill>
              </a:rPr>
              <a:t>Absolute magnitude</a:t>
            </a:r>
          </a:p>
        </p:txBody>
      </p:sp>
      <p:sp>
        <p:nvSpPr>
          <p:cNvPr id="3" name="Content Placeholder 2"/>
          <p:cNvSpPr>
            <a:spLocks noGrp="1"/>
          </p:cNvSpPr>
          <p:nvPr>
            <p:ph idx="1"/>
          </p:nvPr>
        </p:nvSpPr>
        <p:spPr/>
        <p:txBody>
          <a:bodyPr>
            <a:normAutofit/>
          </a:bodyPr>
          <a:lstStyle/>
          <a:p>
            <a:pPr marL="0" indent="0">
              <a:buNone/>
            </a:pPr>
            <a:r>
              <a:rPr lang="en-US" dirty="0" smtClean="0">
                <a:solidFill>
                  <a:schemeClr val="bg1"/>
                </a:solidFill>
              </a:rPr>
              <a:t>Consider:</a:t>
            </a:r>
          </a:p>
          <a:p>
            <a:r>
              <a:rPr lang="en-US" dirty="0" smtClean="0">
                <a:solidFill>
                  <a:schemeClr val="bg1"/>
                </a:solidFill>
              </a:rPr>
              <a:t>Betelgeuse (almost 200pc from Earth) </a:t>
            </a:r>
          </a:p>
          <a:p>
            <a:pPr>
              <a:buNone/>
            </a:pPr>
            <a:r>
              <a:rPr lang="en-US" dirty="0" smtClean="0">
                <a:solidFill>
                  <a:schemeClr val="bg1"/>
                </a:solidFill>
              </a:rPr>
              <a:t>	absolute magnitude -5.14</a:t>
            </a:r>
          </a:p>
          <a:p>
            <a:r>
              <a:rPr lang="en-US" dirty="0" smtClean="0">
                <a:solidFill>
                  <a:schemeClr val="bg1"/>
                </a:solidFill>
              </a:rPr>
              <a:t>Bellatrix (75pc from Earth)</a:t>
            </a:r>
          </a:p>
          <a:p>
            <a:pPr>
              <a:buNone/>
            </a:pPr>
            <a:r>
              <a:rPr lang="en-US" dirty="0" smtClean="0">
                <a:solidFill>
                  <a:schemeClr val="bg1"/>
                </a:solidFill>
              </a:rPr>
              <a:t>	absolute magnitude -2.72</a:t>
            </a:r>
          </a:p>
          <a:p>
            <a:pPr>
              <a:buNone/>
            </a:pPr>
            <a:endParaRPr lang="en-US" dirty="0">
              <a:solidFill>
                <a:schemeClr val="bg1"/>
              </a:solidFill>
            </a:endParaRPr>
          </a:p>
          <a:p>
            <a:pPr>
              <a:buNone/>
            </a:pPr>
            <a:r>
              <a:rPr lang="en-US" dirty="0" smtClean="0">
                <a:solidFill>
                  <a:schemeClr val="bg1"/>
                </a:solidFill>
              </a:rPr>
              <a:t>	Which star produces more light?</a:t>
            </a:r>
          </a:p>
          <a:p>
            <a:pPr>
              <a:buNone/>
            </a:pPr>
            <a:endParaRPr lang="en-US" dirty="0" smtClean="0">
              <a:solidFill>
                <a:schemeClr val="bg1"/>
              </a:solidFill>
            </a:endParaRPr>
          </a:p>
          <a:p>
            <a:pPr>
              <a:buNone/>
            </a:pPr>
            <a:endParaRPr lang="en-US" dirty="0" smtClean="0">
              <a:solidFill>
                <a:schemeClr val="bg1"/>
              </a:solidFill>
            </a:endParaRPr>
          </a:p>
          <a:p>
            <a:pPr>
              <a:buNone/>
            </a:pPr>
            <a:endParaRPr lang="en-US" dirty="0" smtClean="0">
              <a:solidFill>
                <a:schemeClr val="bg1"/>
              </a:solidFill>
            </a:endParaRPr>
          </a:p>
          <a:p>
            <a:pPr>
              <a:buNone/>
            </a:pPr>
            <a:endParaRPr lang="en-US" dirty="0" smtClean="0">
              <a:solidFill>
                <a:schemeClr val="bg1"/>
              </a:solidFill>
            </a:endParaRPr>
          </a:p>
          <a:p>
            <a:pPr>
              <a:buNone/>
            </a:pPr>
            <a:endParaRPr lang="en-US"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Apparent and Absolute Magnitude</a:t>
            </a:r>
            <a:endParaRPr lang="en-US" dirty="0">
              <a:solidFill>
                <a:schemeClr val="bg1"/>
              </a:solidFill>
            </a:endParaRPr>
          </a:p>
        </p:txBody>
      </p:sp>
      <p:pic>
        <p:nvPicPr>
          <p:cNvPr id="1026" name="Picture 2"/>
          <p:cNvPicPr>
            <a:picLocks noGrp="1" noChangeAspect="1" noChangeArrowheads="1"/>
          </p:cNvPicPr>
          <p:nvPr>
            <p:ph idx="1"/>
          </p:nvPr>
        </p:nvPicPr>
        <p:blipFill>
          <a:blip r:embed="rId3"/>
          <a:srcRect/>
          <a:stretch>
            <a:fillRect/>
          </a:stretch>
        </p:blipFill>
        <p:spPr bwMode="auto">
          <a:xfrm>
            <a:off x="990600" y="1600200"/>
            <a:ext cx="6818784" cy="47664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3000"/>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Ideas: BRIGHTNESS</a:t>
            </a:r>
            <a:endParaRPr lang="en-US" dirty="0"/>
          </a:p>
        </p:txBody>
      </p:sp>
      <p:sp>
        <p:nvSpPr>
          <p:cNvPr id="3" name="Content Placeholder 2"/>
          <p:cNvSpPr>
            <a:spLocks noGrp="1"/>
          </p:cNvSpPr>
          <p:nvPr>
            <p:ph idx="1"/>
          </p:nvPr>
        </p:nvSpPr>
        <p:spPr/>
        <p:txBody>
          <a:bodyPr/>
          <a:lstStyle/>
          <a:p>
            <a:r>
              <a:rPr lang="en-US" dirty="0" smtClean="0"/>
              <a:t>Explain the term apparent magnitude</a:t>
            </a:r>
          </a:p>
          <a:p>
            <a:r>
              <a:rPr lang="en-US" dirty="0" smtClean="0"/>
              <a:t>Discuss the distance between the stars</a:t>
            </a:r>
          </a:p>
          <a:p>
            <a:r>
              <a:rPr lang="en-US" dirty="0" smtClean="0"/>
              <a:t>Convert light years to parsecs</a:t>
            </a:r>
          </a:p>
          <a:p>
            <a:r>
              <a:rPr lang="en-US" dirty="0" smtClean="0"/>
              <a:t>Discuss absolute magnitude</a:t>
            </a:r>
          </a:p>
          <a:p>
            <a:endParaRPr lang="en-US" dirty="0"/>
          </a:p>
        </p:txBody>
      </p:sp>
      <p:pic>
        <p:nvPicPr>
          <p:cNvPr id="1026" name="Picture 2" descr="File:Lightbulb.jpg">
            <a:hlinkClick r:id="rId4"/>
          </p:cNvPr>
          <p:cNvPicPr>
            <a:picLocks noChangeAspect="1" noChangeArrowheads="1"/>
          </p:cNvPicPr>
          <p:nvPr/>
        </p:nvPicPr>
        <p:blipFill>
          <a:blip r:embed="rId5"/>
          <a:srcRect/>
          <a:stretch>
            <a:fillRect/>
          </a:stretch>
        </p:blipFill>
        <p:spPr bwMode="auto">
          <a:xfrm>
            <a:off x="5638800" y="3505199"/>
            <a:ext cx="2514600" cy="2658667"/>
          </a:xfrm>
          <a:prstGeom prst="rect">
            <a:avLst/>
          </a:prstGeom>
          <a:noFill/>
        </p:spPr>
      </p:pic>
      <p:sp>
        <p:nvSpPr>
          <p:cNvPr id="5" name="TextBox 4"/>
          <p:cNvSpPr txBox="1"/>
          <p:nvPr/>
        </p:nvSpPr>
        <p:spPr>
          <a:xfrm>
            <a:off x="685800" y="4267200"/>
            <a:ext cx="4495800" cy="1938992"/>
          </a:xfrm>
          <a:prstGeom prst="rect">
            <a:avLst/>
          </a:prstGeom>
          <a:solidFill>
            <a:schemeClr val="accent1">
              <a:lumMod val="60000"/>
              <a:lumOff val="40000"/>
            </a:schemeClr>
          </a:solidFill>
        </p:spPr>
        <p:txBody>
          <a:bodyPr wrap="square" rtlCol="0">
            <a:spAutoFit/>
          </a:bodyPr>
          <a:lstStyle/>
          <a:p>
            <a:r>
              <a:rPr lang="en-US" sz="3000" dirty="0" smtClean="0">
                <a:latin typeface="OCR A Extended" pitchFamily="50" charset="0"/>
              </a:rPr>
              <a:t>QUESTION: </a:t>
            </a:r>
            <a:r>
              <a:rPr lang="en-US" sz="3000" b="1" dirty="0" smtClean="0">
                <a:latin typeface="OCR A Extended" pitchFamily="50" charset="0"/>
              </a:rPr>
              <a:t>Contrast</a:t>
            </a:r>
            <a:r>
              <a:rPr lang="en-US" sz="3000" dirty="0" smtClean="0">
                <a:latin typeface="OCR A Extended" pitchFamily="50" charset="0"/>
              </a:rPr>
              <a:t> the terms absolute magnitude and apparent magnitude</a:t>
            </a:r>
            <a:endParaRPr lang="en-US" sz="3000" dirty="0">
              <a:latin typeface="OCR A Extended" pitchFamily="50" charset="0"/>
            </a:endParaRPr>
          </a:p>
        </p:txBody>
      </p:sp>
      <p:pic>
        <p:nvPicPr>
          <p:cNvPr id="6" name="Picture 2" descr="Pencil, School, Stationery, Writing, Write, Sketch, Pen"/>
          <p:cNvPicPr>
            <a:picLocks noChangeAspect="1" noChangeArrowheads="1"/>
          </p:cNvPicPr>
          <p:nvPr/>
        </p:nvPicPr>
        <p:blipFill>
          <a:blip r:embed="rId6" cstate="print"/>
          <a:srcRect/>
          <a:stretch>
            <a:fillRect/>
          </a:stretch>
        </p:blipFill>
        <p:spPr bwMode="auto">
          <a:xfrm rot="6871837">
            <a:off x="-74266" y="4162804"/>
            <a:ext cx="1143000" cy="5715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bg1"/>
                </a:solidFill>
              </a:rPr>
              <a:t>Electromagnetic Spectrum</a:t>
            </a:r>
            <a:endParaRPr lang="en-US" dirty="0">
              <a:solidFill>
                <a:schemeClr val="bg1"/>
              </a:solidFill>
            </a:endParaRPr>
          </a:p>
        </p:txBody>
      </p:sp>
      <p:pic>
        <p:nvPicPr>
          <p:cNvPr id="4" name="Picture 2" descr="http://www.pearsonplaces.com.au/Portals/0/PearsonReader/BookImages/PACSCI10/07/PSCI_10_07_01_05.jpg"/>
          <p:cNvPicPr>
            <a:picLocks noChangeAspect="1" noChangeArrowheads="1"/>
          </p:cNvPicPr>
          <p:nvPr/>
        </p:nvPicPr>
        <p:blipFill>
          <a:blip r:embed="rId3" cstate="print"/>
          <a:srcRect/>
          <a:stretch>
            <a:fillRect/>
          </a:stretch>
        </p:blipFill>
        <p:spPr bwMode="auto">
          <a:xfrm>
            <a:off x="263682" y="1752600"/>
            <a:ext cx="8880318" cy="3119694"/>
          </a:xfrm>
          <a:prstGeom prst="rect">
            <a:avLst/>
          </a:prstGeom>
          <a:noFill/>
        </p:spPr>
      </p:pic>
      <p:sp>
        <p:nvSpPr>
          <p:cNvPr id="5" name="TextBox 4"/>
          <p:cNvSpPr txBox="1"/>
          <p:nvPr/>
        </p:nvSpPr>
        <p:spPr>
          <a:xfrm>
            <a:off x="1371600" y="5029200"/>
            <a:ext cx="6705600" cy="1015663"/>
          </a:xfrm>
          <a:prstGeom prst="rect">
            <a:avLst/>
          </a:prstGeom>
          <a:noFill/>
        </p:spPr>
        <p:txBody>
          <a:bodyPr wrap="square" rtlCol="0">
            <a:spAutoFit/>
          </a:bodyPr>
          <a:lstStyle/>
          <a:p>
            <a:r>
              <a:rPr lang="en-US" sz="3000" dirty="0" smtClean="0">
                <a:solidFill>
                  <a:schemeClr val="bg1"/>
                </a:solidFill>
                <a:latin typeface="Arial" pitchFamily="34" charset="0"/>
                <a:cs typeface="Arial" pitchFamily="34" charset="0"/>
              </a:rPr>
              <a:t>400nm	The visible region     700nm	</a:t>
            </a:r>
            <a:endParaRPr lang="en-US" sz="30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AU" dirty="0" smtClean="0">
                <a:solidFill>
                  <a:schemeClr val="bg1"/>
                </a:solidFill>
              </a:rPr>
              <a:t>Electromagnetic Spectrum</a:t>
            </a:r>
            <a:endParaRPr lang="en-US" dirty="0">
              <a:solidFill>
                <a:schemeClr val="bg1"/>
              </a:solidFill>
            </a:endParaRPr>
          </a:p>
        </p:txBody>
      </p:sp>
      <p:sp>
        <p:nvSpPr>
          <p:cNvPr id="3" name="Content Placeholder 2"/>
          <p:cNvSpPr>
            <a:spLocks noGrp="1"/>
          </p:cNvSpPr>
          <p:nvPr>
            <p:ph idx="1"/>
          </p:nvPr>
        </p:nvSpPr>
        <p:spPr>
          <a:xfrm>
            <a:off x="457200" y="1371600"/>
            <a:ext cx="8229600" cy="2133600"/>
          </a:xfrm>
        </p:spPr>
        <p:txBody>
          <a:bodyPr>
            <a:normAutofit fontScale="92500" lnSpcReduction="20000"/>
          </a:bodyPr>
          <a:lstStyle/>
          <a:p>
            <a:pPr>
              <a:buNone/>
            </a:pPr>
            <a:r>
              <a:rPr lang="en-US" dirty="0" smtClean="0">
                <a:solidFill>
                  <a:schemeClr val="bg1"/>
                </a:solidFill>
              </a:rPr>
              <a:t>	Each star emits light at a range of different wavelengths. </a:t>
            </a:r>
          </a:p>
          <a:p>
            <a:pPr>
              <a:buNone/>
            </a:pPr>
            <a:r>
              <a:rPr lang="en-US" dirty="0" smtClean="0">
                <a:solidFill>
                  <a:schemeClr val="bg1"/>
                </a:solidFill>
              </a:rPr>
              <a:t>	Some is in the visible part of the electromagnetic spectrum and some is in the invisible infrared or ultraviolet range.</a:t>
            </a:r>
            <a:endParaRPr lang="en-US" dirty="0">
              <a:solidFill>
                <a:schemeClr val="bg1"/>
              </a:solidFill>
            </a:endParaRPr>
          </a:p>
        </p:txBody>
      </p:sp>
      <p:pic>
        <p:nvPicPr>
          <p:cNvPr id="4" name="Picture 2" descr="http://www.pearsonplaces.com.au/Portals/0/PearsonReader/BookImages/PACSCI10/07/PSCI_10_07_01_05.jpg"/>
          <p:cNvPicPr>
            <a:picLocks noChangeAspect="1" noChangeArrowheads="1"/>
          </p:cNvPicPr>
          <p:nvPr/>
        </p:nvPicPr>
        <p:blipFill>
          <a:blip r:embed="rId3" cstate="print"/>
          <a:srcRect/>
          <a:stretch>
            <a:fillRect/>
          </a:stretch>
        </p:blipFill>
        <p:spPr bwMode="auto">
          <a:xfrm>
            <a:off x="533400" y="3581400"/>
            <a:ext cx="8229600" cy="2891094"/>
          </a:xfrm>
          <a:prstGeom prst="rect">
            <a:avLst/>
          </a:prstGeom>
          <a:noFill/>
        </p:spPr>
      </p:pic>
      <p:pic>
        <p:nvPicPr>
          <p:cNvPr id="5" name="Picture 2" descr="Pencil, School, Stationery, Writing, Write, Sketch, Pen"/>
          <p:cNvPicPr>
            <a:picLocks noChangeAspect="1" noChangeArrowheads="1"/>
          </p:cNvPicPr>
          <p:nvPr/>
        </p:nvPicPr>
        <p:blipFill>
          <a:blip r:embed="rId4" cstate="print"/>
          <a:srcRect/>
          <a:stretch>
            <a:fillRect/>
          </a:stretch>
        </p:blipFill>
        <p:spPr bwMode="auto">
          <a:xfrm rot="6871837">
            <a:off x="-74267" y="1114803"/>
            <a:ext cx="1143000" cy="5715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AU" dirty="0" smtClean="0">
                <a:solidFill>
                  <a:schemeClr val="bg1"/>
                </a:solidFill>
              </a:rPr>
              <a:t>Star Colour</a:t>
            </a:r>
            <a:endParaRPr lang="en-AU" dirty="0">
              <a:solidFill>
                <a:schemeClr val="bg1"/>
              </a:solidFill>
            </a:endParaRPr>
          </a:p>
        </p:txBody>
      </p:sp>
      <p:sp>
        <p:nvSpPr>
          <p:cNvPr id="5" name="Content Placeholder 4"/>
          <p:cNvSpPr>
            <a:spLocks noGrp="1"/>
          </p:cNvSpPr>
          <p:nvPr>
            <p:ph idx="1"/>
          </p:nvPr>
        </p:nvSpPr>
        <p:spPr>
          <a:xfrm>
            <a:off x="457200" y="1066800"/>
            <a:ext cx="8229600" cy="1219200"/>
          </a:xfrm>
        </p:spPr>
        <p:txBody>
          <a:bodyPr>
            <a:normAutofit fontScale="40000" lnSpcReduction="20000"/>
          </a:bodyPr>
          <a:lstStyle/>
          <a:p>
            <a:r>
              <a:rPr lang="en-US" sz="7500" dirty="0" smtClean="0">
                <a:solidFill>
                  <a:schemeClr val="bg1"/>
                </a:solidFill>
              </a:rPr>
              <a:t>A star’s spectrum is mainly determined by its surface temperature.</a:t>
            </a:r>
          </a:p>
          <a:p>
            <a:endParaRPr lang="en-US" dirty="0" smtClean="0">
              <a:solidFill>
                <a:schemeClr val="bg1"/>
              </a:solidFill>
            </a:endParaRPr>
          </a:p>
          <a:p>
            <a:pPr>
              <a:buNone/>
            </a:pPr>
            <a:r>
              <a:rPr lang="en-US" dirty="0" smtClean="0">
                <a:solidFill>
                  <a:schemeClr val="bg1"/>
                </a:solidFill>
              </a:rPr>
              <a:t>	</a:t>
            </a:r>
          </a:p>
          <a:p>
            <a:endParaRPr lang="en-US" dirty="0" smtClean="0">
              <a:solidFill>
                <a:schemeClr val="bg1"/>
              </a:solidFill>
            </a:endParaRPr>
          </a:p>
          <a:p>
            <a:pPr>
              <a:buNone/>
            </a:pPr>
            <a:endParaRPr lang="en-US" dirty="0" smtClean="0">
              <a:solidFill>
                <a:schemeClr val="bg1"/>
              </a:solidFill>
            </a:endParaRPr>
          </a:p>
        </p:txBody>
      </p:sp>
      <p:pic>
        <p:nvPicPr>
          <p:cNvPr id="4" name="Picture 2" descr="Pencil, School, Stationery, Writing, Write, Sketch, Pen"/>
          <p:cNvPicPr>
            <a:picLocks noChangeAspect="1" noChangeArrowheads="1"/>
          </p:cNvPicPr>
          <p:nvPr/>
        </p:nvPicPr>
        <p:blipFill>
          <a:blip r:embed="rId3" cstate="print"/>
          <a:srcRect/>
          <a:stretch>
            <a:fillRect/>
          </a:stretch>
        </p:blipFill>
        <p:spPr bwMode="auto">
          <a:xfrm rot="6871837">
            <a:off x="-74267" y="1267204"/>
            <a:ext cx="1143000" cy="571500"/>
          </a:xfrm>
          <a:prstGeom prst="rect">
            <a:avLst/>
          </a:prstGeom>
          <a:noFill/>
        </p:spPr>
      </p:pic>
      <p:pic>
        <p:nvPicPr>
          <p:cNvPr id="136194" name="Picture 2" descr="http://i.huffpost.com/gen/810983/thumbs/r-121010_ALMA_SPIRAL_C-large570.jpg?5">
            <a:hlinkClick r:id="rId4"/>
          </p:cNvPr>
          <p:cNvPicPr>
            <a:picLocks noChangeAspect="1" noChangeArrowheads="1"/>
          </p:cNvPicPr>
          <p:nvPr/>
        </p:nvPicPr>
        <p:blipFill>
          <a:blip r:embed="rId5"/>
          <a:srcRect/>
          <a:stretch>
            <a:fillRect/>
          </a:stretch>
        </p:blipFill>
        <p:spPr bwMode="auto">
          <a:xfrm>
            <a:off x="4347242" y="2209800"/>
            <a:ext cx="4562394" cy="1905000"/>
          </a:xfrm>
          <a:prstGeom prst="rect">
            <a:avLst/>
          </a:prstGeom>
          <a:noFill/>
        </p:spPr>
      </p:pic>
      <p:pic>
        <p:nvPicPr>
          <p:cNvPr id="136198" name="Picture 6" descr="http://topwalls.net/wp-content/uploads/2012/03/blue-stars.jpg"/>
          <p:cNvPicPr>
            <a:picLocks noChangeAspect="1" noChangeArrowheads="1"/>
          </p:cNvPicPr>
          <p:nvPr/>
        </p:nvPicPr>
        <p:blipFill>
          <a:blip r:embed="rId6" cstate="print"/>
          <a:srcRect/>
          <a:stretch>
            <a:fillRect/>
          </a:stretch>
        </p:blipFill>
        <p:spPr bwMode="auto">
          <a:xfrm>
            <a:off x="304800" y="4648200"/>
            <a:ext cx="3021349" cy="1889125"/>
          </a:xfrm>
          <a:prstGeom prst="rect">
            <a:avLst/>
          </a:prstGeom>
          <a:noFill/>
        </p:spPr>
      </p:pic>
      <p:sp>
        <p:nvSpPr>
          <p:cNvPr id="8" name="TextBox 7"/>
          <p:cNvSpPr txBox="1"/>
          <p:nvPr/>
        </p:nvSpPr>
        <p:spPr>
          <a:xfrm>
            <a:off x="3429000" y="4800600"/>
            <a:ext cx="4114800" cy="1292662"/>
          </a:xfrm>
          <a:prstGeom prst="rect">
            <a:avLst/>
          </a:prstGeom>
          <a:noFill/>
        </p:spPr>
        <p:txBody>
          <a:bodyPr wrap="square" rtlCol="0">
            <a:spAutoFit/>
          </a:bodyPr>
          <a:lstStyle/>
          <a:p>
            <a:pPr marL="0" lvl="7"/>
            <a:r>
              <a:rPr lang="en-US" sz="3000" dirty="0" smtClean="0">
                <a:solidFill>
                  <a:schemeClr val="accent1">
                    <a:lumMod val="75000"/>
                  </a:schemeClr>
                </a:solidFill>
              </a:rPr>
              <a:t>Hot stars (over 30,000°C) have a </a:t>
            </a:r>
            <a:r>
              <a:rPr lang="en-US" sz="3000" b="1" dirty="0" smtClean="0">
                <a:solidFill>
                  <a:schemeClr val="accent1">
                    <a:lumMod val="75000"/>
                  </a:schemeClr>
                </a:solidFill>
              </a:rPr>
              <a:t>blue</a:t>
            </a:r>
            <a:r>
              <a:rPr lang="en-US" sz="3000" dirty="0" smtClean="0">
                <a:solidFill>
                  <a:schemeClr val="accent1">
                    <a:lumMod val="75000"/>
                  </a:schemeClr>
                </a:solidFill>
              </a:rPr>
              <a:t>-</a:t>
            </a:r>
            <a:r>
              <a:rPr lang="en-US" sz="3000" dirty="0" err="1" smtClean="0">
                <a:solidFill>
                  <a:schemeClr val="accent1">
                    <a:lumMod val="75000"/>
                  </a:schemeClr>
                </a:solidFill>
              </a:rPr>
              <a:t>ish</a:t>
            </a:r>
            <a:r>
              <a:rPr lang="en-US" sz="3000" dirty="0" smtClean="0">
                <a:solidFill>
                  <a:schemeClr val="accent1">
                    <a:lumMod val="75000"/>
                  </a:schemeClr>
                </a:solidFill>
              </a:rPr>
              <a:t> glow</a:t>
            </a:r>
            <a:r>
              <a:rPr lang="en-US" dirty="0" smtClean="0">
                <a:solidFill>
                  <a:schemeClr val="accent1">
                    <a:lumMod val="75000"/>
                  </a:schemeClr>
                </a:solidFill>
              </a:rPr>
              <a:t>.</a:t>
            </a:r>
          </a:p>
          <a:p>
            <a:endParaRPr lang="en-US" dirty="0"/>
          </a:p>
        </p:txBody>
      </p:sp>
      <p:sp>
        <p:nvSpPr>
          <p:cNvPr id="9" name="TextBox 8"/>
          <p:cNvSpPr txBox="1"/>
          <p:nvPr/>
        </p:nvSpPr>
        <p:spPr>
          <a:xfrm>
            <a:off x="1600200" y="2362200"/>
            <a:ext cx="2971800" cy="1338828"/>
          </a:xfrm>
          <a:prstGeom prst="rect">
            <a:avLst/>
          </a:prstGeom>
          <a:noFill/>
        </p:spPr>
        <p:txBody>
          <a:bodyPr wrap="square" rtlCol="0">
            <a:spAutoFit/>
          </a:bodyPr>
          <a:lstStyle/>
          <a:p>
            <a:r>
              <a:rPr lang="en-US" sz="2700" dirty="0" smtClean="0">
                <a:solidFill>
                  <a:srgbClr val="C00000"/>
                </a:solidFill>
              </a:rPr>
              <a:t>Cooler stars (less than 3000°C</a:t>
            </a:r>
            <a:r>
              <a:rPr lang="en-US" sz="2700" smtClean="0">
                <a:solidFill>
                  <a:srgbClr val="C00000"/>
                </a:solidFill>
              </a:rPr>
              <a:t>) have </a:t>
            </a:r>
            <a:r>
              <a:rPr lang="en-US" sz="2700" dirty="0" smtClean="0">
                <a:solidFill>
                  <a:srgbClr val="C00000"/>
                </a:solidFill>
              </a:rPr>
              <a:t>a </a:t>
            </a:r>
            <a:r>
              <a:rPr lang="en-US" sz="2700" b="1" dirty="0" smtClean="0">
                <a:solidFill>
                  <a:srgbClr val="C00000"/>
                </a:solidFill>
              </a:rPr>
              <a:t>red</a:t>
            </a:r>
            <a:r>
              <a:rPr lang="en-US" sz="2700" dirty="0" smtClean="0">
                <a:solidFill>
                  <a:srgbClr val="C00000"/>
                </a:solidFill>
              </a:rPr>
              <a:t>-</a:t>
            </a:r>
            <a:r>
              <a:rPr lang="en-US" sz="2700" dirty="0" err="1" smtClean="0">
                <a:solidFill>
                  <a:srgbClr val="C00000"/>
                </a:solidFill>
              </a:rPr>
              <a:t>ish</a:t>
            </a:r>
            <a:r>
              <a:rPr lang="en-US" sz="2700" dirty="0" smtClean="0">
                <a:solidFill>
                  <a:srgbClr val="C00000"/>
                </a:solidFill>
              </a:rPr>
              <a:t> appearance.</a:t>
            </a:r>
            <a:endParaRPr lang="en-US" sz="2700" dirty="0">
              <a:solidFill>
                <a:srgbClr val="C00000"/>
              </a:solidFill>
            </a:endParaRPr>
          </a:p>
        </p:txBody>
      </p:sp>
    </p:spTree>
    <p:extLst>
      <p:ext uri="{BB962C8B-B14F-4D97-AF65-F5344CB8AC3E}">
        <p14:creationId xmlns:p14="http://schemas.microsoft.com/office/powerpoint/2010/main" val="3203905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Star </a:t>
            </a:r>
            <a:r>
              <a:rPr lang="en-US" dirty="0" err="1" smtClean="0">
                <a:solidFill>
                  <a:schemeClr val="bg1"/>
                </a:solidFill>
              </a:rPr>
              <a:t>Colour</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chemeClr val="bg1"/>
                </a:solidFill>
              </a:rPr>
              <a:t>Scientists also </a:t>
            </a:r>
            <a:r>
              <a:rPr lang="en-US" dirty="0" err="1" smtClean="0">
                <a:solidFill>
                  <a:schemeClr val="bg1"/>
                </a:solidFill>
              </a:rPr>
              <a:t>analyse</a:t>
            </a:r>
            <a:r>
              <a:rPr lang="en-US" dirty="0" smtClean="0">
                <a:solidFill>
                  <a:schemeClr val="bg1"/>
                </a:solidFill>
              </a:rPr>
              <a:t> the light from a star using a spectrometer which splits the light into a spectrum to reveal its component </a:t>
            </a:r>
            <a:r>
              <a:rPr lang="en-US" dirty="0" err="1" smtClean="0">
                <a:solidFill>
                  <a:schemeClr val="bg1"/>
                </a:solidFill>
              </a:rPr>
              <a:t>colours</a:t>
            </a:r>
            <a:r>
              <a:rPr lang="en-US" dirty="0" smtClean="0">
                <a:solidFill>
                  <a:schemeClr val="bg1"/>
                </a:solidFill>
              </a:rPr>
              <a:t>.</a:t>
            </a:r>
          </a:p>
          <a:p>
            <a:endParaRPr lang="en-US" dirty="0" smtClean="0">
              <a:solidFill>
                <a:schemeClr val="bg1"/>
              </a:solidFill>
            </a:endParaRPr>
          </a:p>
          <a:p>
            <a:r>
              <a:rPr lang="en-US" dirty="0" smtClean="0">
                <a:solidFill>
                  <a:schemeClr val="bg1"/>
                </a:solidFill>
              </a:rPr>
              <a:t>Chemical elements present in a star can be determined from distinctive lines that appear in its spectrum.</a:t>
            </a:r>
          </a:p>
          <a:p>
            <a:endParaRPr lang="en-US" dirty="0" smtClean="0">
              <a:solidFill>
                <a:schemeClr val="bg1"/>
              </a:solidFill>
            </a:endParaRPr>
          </a:p>
          <a:p>
            <a:r>
              <a:rPr lang="en-US" dirty="0" smtClean="0">
                <a:solidFill>
                  <a:schemeClr val="bg1"/>
                </a:solidFill>
              </a:rPr>
              <a:t>Particular elements emit </a:t>
            </a:r>
            <a:r>
              <a:rPr lang="en-US" dirty="0" err="1" smtClean="0">
                <a:solidFill>
                  <a:schemeClr val="bg1"/>
                </a:solidFill>
              </a:rPr>
              <a:t>colours</a:t>
            </a:r>
            <a:r>
              <a:rPr lang="en-US" dirty="0" smtClean="0">
                <a:solidFill>
                  <a:schemeClr val="bg1"/>
                </a:solidFill>
              </a:rPr>
              <a:t> of a particular wavelength. </a:t>
            </a:r>
          </a:p>
          <a:p>
            <a:endParaRPr lang="en-US" dirty="0" smtClean="0">
              <a:solidFill>
                <a:schemeClr val="bg1"/>
              </a:solidFill>
            </a:endParaRPr>
          </a:p>
          <a:p>
            <a:endParaRPr lang="en-US" dirty="0"/>
          </a:p>
        </p:txBody>
      </p:sp>
      <p:pic>
        <p:nvPicPr>
          <p:cNvPr id="5" name="Picture 2" descr="Pencil, School, Stationery, Writing, Write, Sketch, Pen"/>
          <p:cNvPicPr>
            <a:picLocks noChangeAspect="1" noChangeArrowheads="1"/>
          </p:cNvPicPr>
          <p:nvPr/>
        </p:nvPicPr>
        <p:blipFill>
          <a:blip r:embed="rId3" cstate="print"/>
          <a:srcRect/>
          <a:stretch>
            <a:fillRect/>
          </a:stretch>
        </p:blipFill>
        <p:spPr bwMode="auto">
          <a:xfrm rot="5400000">
            <a:off x="19050" y="1962150"/>
            <a:ext cx="1143000" cy="571500"/>
          </a:xfrm>
          <a:prstGeom prst="rect">
            <a:avLst/>
          </a:prstGeom>
          <a:noFill/>
        </p:spPr>
      </p:pic>
      <p:pic>
        <p:nvPicPr>
          <p:cNvPr id="2050" name="Picture 2" descr="https://encrypted-tbn1.gstatic.com/images?q=tbn:ANd9GcTNvUYIQf2fOM913GFOIRmTW0UdMFD3oB_NFI0VqFARrqqjCNaOvw">
            <a:hlinkClick r:id="rId4"/>
          </p:cNvPr>
          <p:cNvPicPr>
            <a:picLocks noChangeAspect="1" noChangeArrowheads="1"/>
          </p:cNvPicPr>
          <p:nvPr/>
        </p:nvPicPr>
        <p:blipFill>
          <a:blip r:embed="rId5"/>
          <a:srcRect/>
          <a:stretch>
            <a:fillRect/>
          </a:stretch>
        </p:blipFill>
        <p:spPr bwMode="auto">
          <a:xfrm>
            <a:off x="4876800" y="5638800"/>
            <a:ext cx="3134809" cy="9906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AutoShape 2" descr="data:image/jpeg;base64,/9j/4AAQSkZJRgABAQAAAQABAAD/2wCEAAkGBxQSERQUEBQVFhUUFxcXGBcVFxgYGBwXHBwWGhweHBgYHCgiGx0lHRwYIjEhJSktLi4uGB8zODMsNygtLysBCgoKDg0OGxAQGy0iICQ3MjcsNzcwNy80Nzc3LywuKzA0Nzc3LC8sLCwsLC0rLzcsKywsLyw2LDcwNCwsLC0sLP/AABEIAKkAsgMBIgACEQEDEQH/xAAcAAACAgMBAQAAAAAAAAAAAAAABQQGAgMHAQj/xABGEAACAQMCBAMDCAULAgcAAAABAgMABBESIQUGEzEiQVEyYYEHFDNSYnGRoSNCcrHBFiRDU2OCkrLC0eFUkxUlNHODlPD/xAAZAQEBAAMBAAAAAAAAAAAAAAAAAwEEBQL/xAAoEQEAAgIBAwIFBQAAAAAAAAAAAQIDEQQSITEygRNBUWFxBSIjsfD/2gAMAwEAAhEDEQA/AO40UUUBXLvlK5hmW7VLU3H8yjFzIsCSMsjlhpilZAQiaFkOW2391dRrStqgLEKoL+2Qoy22PEfPb1oOX8a5tmiu7y4tpozElraTrDLqbqK2vIjw4CMcjLANuF2plHzvOt9LHKE6IMyxIi6mZo4zJpEiucSYBBV0UDbBNXQ8Ft8qehDlNOn9Gnh0+zjbbG+PTNbF4ZCJTMIoxKRgyBF1kftYzQc6fn65jgaRjbSl7M3adIMFiIZF6ch1nUDq2bwklW22rbxnm++tmmR5LTVBaLdnKMOpl5B0kzJt4QBq338t6vsPBrdA4SCICTdwI1Af9oY3+NKeNcKs4pnvrsKcRxxYkVWVdDsUKLpzrLNjbvttQVCDjly0k7Sygr/4nYxpGNaMiOYCRlXGVw+CCME5zkHFb4efLjQJj83ZZ4rx0hUHqQG3R2HVOs6gSuG2XSzAb96n8d5rtEMMlvbxzTXE6wkyIyMjxjX+k/Rlwy+EgEZ3B7DNbeZ+MxWV0kcdpaF7qKR5JJpkt1IUqpVmMTa86ux9DQSeUeYLia4aG56RzawXKmNWXT1S4KHUx1YK51bd+1KG55m+eyRoYnh03YTCEFXt01bsXy++xwgA2wxprwznKzFvBcyoIGmjOyoX0xoxTJdF+hDdnOAQwPnWHGOPWMNwqRwxSzSXEELkRgYachMmXQQWCNkpkEg++gTSc8XccTtJ0GZ7a0njKo6pGbiUwnXlzrVSNWfDntgU55EvJXl4kJphMY7hVDJqCY6UZ8Clm0DOSQD3zW08xWKwh7lIkD9aHSqdUdGGVozqIQaYwcEgjSpbGT3qPBzdbRPcQ2sCJ0JbeMkjpI/V0jIKxkHAIAB9r3DegrvId45Amkcs4Wdgz8TlkLMvUwDZnYbDtnbGa2fy3v8AotLm2wLCLiGOk/ssWUxZ6nc6SdflnGmrbZX3DDcGOJIBKDIoYQhQzKCJFSTThmA1agDnGc1t4Nxawu26duI2PRXAMWkGAkgBdSgNGDkYG2c0FPuObrmMz/NwuprxkOsmVggt45PBE8qDGTuFIwMkKTsd9xz/ADda3ZTALZ47Z3YKzZMzaSD4w8QzjT+jbPmRV/uODwSKUkgiZWOoqUUgt2yRjvjbNey8IgZkdoYi0WBGxRSUA7BTjYD3UFCt+ZpxIYInjiaW7vB1rgvIirCEbQFaQbtnsCAAGIG1R5+f7t4WliWBBFZC7cMrPrImljIQ6hhGEepWIOzDY10S54PBIpSSGJlLayrIpBf6xBHf31sfh8RzmOM5XQcou6Dsvb2fd2oNttJqRW+soP4jNba8VcbDYDyr2gKKKKAoqpNzeRxT5piPpZEWvV+k+cFGl06fqhB39SKhWPyiKIOpdQyI2h5F0KCrqknTYr4iRglclsDxZoL1RVTl57gESSBJHBjeZ+nofRCjaWdirEEZ8lJJwdtqzbnWPWVSGdwJRArqF0tKRqCrlgfZwdWMDPfY0FpoqiS/KAWZxDCQixQya5N8M8piZGVTkEEEZBO+fIbsJue4FEhZJQiJO6PpGJBAypLoGc7EjuBnORmgtdKOZuDfO4QiyGN0kjljfSGCyRsHUlSRqGRuMj76y4FxtbrqgI8bQv03WQDOSquD4SRgqw/OmtBTrbkturHNLcBphdi6kKx6VYiIwhFXWdAAOckkk5+E/jfKkV3cpNPpeNYJYDEyAg9QodQbPhI0+nn3FWKig59xX5PJp4YoXvmZI4Xhw8RbIzmN9IlAMijClj3A2C5qXJyRJ1crcgQm7t7wx9HLGWLphgH17KwjXG2R76u2KKDnvFvk4eaEQi8KxkXWpTESpM8rShwolA1pq05OcjtpqXdcjO7S/wA4URyvaSEdLLB7fQNm1jwsF9MjPnV3xRQU2w5JaOSLNxqgt5Z5oYxHhw83Uzrk1eJV6jkAAdxntvL5f5U+bPbN1dfze0W1xo06sEHX7Rx29nf76s+KKAooooCiiigKKKKAooooEn8lrXJbpDWZhPryep1AwfOvOrTkAac4xtjG1R7bkq0j1aFkGpSv00pKqz9Q6Dq8GW3OnGcD0qx0UFbPI9loCdIhRrzh3BYSNrdXIPjUtvg7UcU5SjkCLGTGouRcvhmyW0keEg5T9Xt2xVkooK6OSrQAARsAEWPaSTdUcyLq8XiOok6jvua9k5NtG6oMZxKsisNb4AlIaTQM4TUwBOnGcU+lBxt3qicY5ye2l0svburbbev/ACMivNrxXy82vFe8rjYcMjhaVowQZmDvkk5YKqDv28KgbelTapSfKFEyAiFwScZfCxA+pk8h8KdfNLmYAyTrEpwcW6gnH/uPn8lFK3rb0zsretvTOzpmAGSQB76Xzcetl2aeLPoHBP4CtK8uwH6RWlPrKzP+ROPyrdcSW1ohZzFCg3ydKCvT00/yjg/V6jfsRSH9y143MKAfRXP/ANeT/aktzzRNdqycMgdwwK/OZcxRLkd1yMvjvsKX8j8oXqMZuK3cszqx0RBz08A7MwGMk98eXvoJvGflFht+8MxPoyFP8wpPZfKi1wWEUCpgE5kcnt9lQP31ceI8qWs/0sWr4t/vVN478lQB1cOk6efajl8Sferd1P35qOSMmv2uhw7cSLfzxP8AvdY+TucUvTJGwRJYiMqH1KwI2Kk4J9CPKrXVJ5P+T6K2RjchJpZMZOPCoGcBc7g77mnr8vqPoJZoT9h8r/hfIqlN67+WpnnHOSfh+n5HNFJS15F5R3C+79FJj45Un8K22nHoncRvqikP9HKNDH9knZvgTXpI1ooooCiiigKKKKAooooCvKDSB7l7xikDFLdTh5hs0h81jPkPIv8AAetBIu+MkuYrVerIPaOcRIftuPP7I3+6lfGOTRdIWuZGecDwMBpRD3wqfVJ75JNWWytEiQJEoVR2A/8A2599b6xasWjUsWrFo1Lh/GuIsqG0CFZcFDHpOo5PkMbg+Rrp/K8UltZW8M2XlSMBgD+AyfwqRzDxWO2XWyqZMHTnGfifIVRbbnrDMjBpJW3wilj7tl7Vxc824denBE2tPvpHh8OmHepWy/5hWSORI50tZ0KhusASAfRc+LIzgjNJuHcIhZ+o0N1fSjtLcjQmfsK+kAe8A1nyJwSU3M15dIyF1CIsi+Lvksc7j0FX2urgte2OJvGp+bYnz2JDJenAjit4x9t2f8lAx+NHTv8A+stR/wDFKf3yU7oqzBIVvx2a0P8AclX/AFmsheXa+3bo/vil/wBLgfvpzRQJU5kiB0zrJAf7ZCqfCT2T+NN4pVYAqQwPYggj8RWTKCMEAg+RpNNy+qktas1u/fwfRk/ajPhPwwffQOq0XdmkqlZUV1PkwzSuDjDxuI71RGxOFlXPRc+mT7DfZb4E06FAjNhPbb2rdSMd4ZWJIH9nIdx9zZH3VO4ZxZJwQuVdfbjcaXU+9T5e/san0t4rwlZsOpMcyexKvtD3H6ynzU0DKilPCuJszmC4ASdRnA9mRfrx57j1HcGm1AUUUUBRRUXid6sEMkr+zGpY/AUCvi8rXEvzWIkKAGuHU4IQ9owfrPvnHYfeKdQQqihUAVVAAA7ADsKW8s2TRwhpfpZj1ZT9tt8fcowo+6m1AVrnlVFZnICqCST2AG5JrZSHmMdWSC1PsylpJB6xx6SQfcWKD3jNAtHBmvszz6lVvoo/RPJ2H1j5Dy++n3BuBw2q4hQKT3b9Yn3mmIr2sRWIBRRRWRquJ1RSznCqMk+6qVc/KKqsQtu5BXKEsBq+HcVj8oV/KZUtoiyiSPI0d2fLDBPkBgH41RrPgjPMltLmGRPG0pO4UdtJPnmt7BhxdPVkn8d2eqlfVK+8P+Uu2YgTK8LZw2rcL9rI/V+15edXWNwwBUggjII3BHuNfPXOMqSTJFbR/pkyCwzpZcEFv+K7J8n93C9jElvIziBRC2vZw6gZDD4g/cahlpWO9YnX3YidxvuslFFFQGm6tlkRkkUMrDBBGQaS2Ez2sq28rFopM9CRjlge/Sc+ZA9k+Y2797BS/jvD+vA6dmxqRvNZF8SMPuIFBPFe1A4Ff9e3ilIwWXxD0YbMPgQan0C3jXCxOgwdEsZ1RSDur/xB7EeYNHAuJGeM6xpljJSVPquP4EYIPoRTKq9xH+b3kUw2S4xBL6a9zEx9+crn3igsNFeZooPaR81jWkMR7TTxqR6qDrYfELTykXMX01kfIT4PxjcCge0UUUBSFz/5ouf+lOn/ALg1f6afVX+Zv0LwXe+IGZZMeUMmAx/ukK33A0FgorFDkZHY1lQFFFFBRvlCllt9MsW6uy6tslWUE5HuwO1VGLiEDw3FzcNrJOlZAcMmkBs49Mn8q7BeWqyoUkGVPcf7HyPvrndz8lS9YtFMNBydEqa8N5diAfiKtXJEV1rv9Ub44818/Vzng9sWkmnln6TiImMMN2UnHby2wT94rqvyPcEe3smllbL3T9XGCNK4CqMHzwM/Go/A/kshWQy3z/OHB8K7pEo9658X3Mce6uhKuNh2FMuTqnUTMx91u+/LKiiiogoopbzDxDoQMw3c+CNfNpG2Ufj/ABoI3KB/m7Y7dafH3dV/+ad1B4HYfN7eKLOSigE+rd2PxJNTqApRzbDqs5vVF6i/tRkOPzWm9QeOyBbadj2EUhP+E0G+1nDorfWUH8QDRUTg0ZFvCD/VR/5RRQMqRc5o3zVpIxl4GSYAdz0yGI+K5FPa8ZQRg9jsaDCCYOquhyrAMD6gjIrZVc5Zf5u72Uh+j8cBP60BOwHqUPhPu0+tWOgK03eNDahldJyD5jG4rdWEqBgQexBB+NYtvU68irT8ORLYKZZEEY8LdRvCB2AwdwO29Rvk75oa6EsE7AzQnY9i8R7Nj3HINLuclvIIz4OrF9dBlgPtr/EVQ+EwzmdLi3yJFOxU42+qQe4Poa4X6bXlYrW+P/e/dW/TPh9BUVXuDczxyAJORFN2KSZQk/Z1bH4E1YAa7sTtJ7RRRWQUUUUBRWuaZUBZ2CgdyxAH4mkcvMokOixja4b648MK+8ytsfuXJoHF/exwxtJKwVFGST+4epPoNzSbhlvJcyi5nUoiZ+bxN3AOxkcfWI7D9UH1JrOy4EzSLNeuJpFOUUDEMf7KebfabJ9MU9AoPRRRRQFIec5v5uIV9u5dIVHuYjWfggY09NVzhx+d3bT94bfVFCfJpDtK49w9gH9qgsSLgADsBivKzooCiiigU8wcJM6q0TaJ4jqik9G8wfVGGxH8RRwHjQuAyupjniwJYj3U+o+sp8mFNqT8b4GJmWWJzDcR+xKozt9Vx+uh9D8MGgcUVX+G8wkOIL1OhP5b5ik98b/6TgirBQeEUnblyESF0QKTuQNhn1GOxpzRQU/jPMXD45Ta8QZUOAVFxH4GU9ismMH8dqmLyymA1ncTwBhkdOTWhz2ISXUv4Vu5s5StuIxql0mQjBlYHDDcZAYbgEbGk6219w36HVe2i/0bEC4iUfUY4EigeR395oHAsr5MabmKQf2sOCfjGwH5VlniA8rQ/GRf4Gt3AeYLe8QtbvkjZkYFZEPoyNuDTagR44gfO1X4SN/EVrbhV4/0l7oHmIIUX85NRqwUUCKHlS3yGmDzsP1rh2k37+yTpHwFO44woAUAAdgBgVlRQFFFFAUVrmmVFLOQqgZJJwAPvNVt+IzXx0WRaO37PdEYLeohU9/2zt6ZoNnF75rmRrS1bGNriYdo1O+hT5ysNvsg59Ke2NqkUaxxKFRAFUDyArVwzh0dvGI4V0qPiST3JJ3JJ3JNTKAooooCiiigKKKKCLxHh8c6GOdFdD5MPzHofeKRDh13af8ApX+cQj+hnb9Io9EmPf7nz99WeigQ2PNcDsEm1W8vbpzjQc/Zb2W+BNPQc9q0XtjHMpSaNHU+TqGH4Gkb8pKm9nPPbH6qNrj/AO3JqH4YoLJRVcYcSi7fNrge/VA+PhqUn8KF5huF+nsJxjziaOUfDDA/lQZce5ShuH6yFoLlfZnhOl/PGodnXfswNLU5kuLI6OKpmPOFvIQTHj+1Qbxn1O60zHN0I+kiukPo1vKf8imvG5stGBDdUg7ENbT4x9xjoHkVwrIHVgUI1BgdiO+c+lKG5wsQ5Q3UOobY1j9/aqbz/wAyxtbJb2mtVdtLDpSxARgZ0gsgGD6Dyqmcbkg6KgAHEYxoGCr79z8M1rZeR0W6Xa4X6RPIw/Fmdb3r2+rtf8prT/qIvg4P7qkWfF4Zfo3DD1wcfnXzLwlLnXpgUOftbAV1flzle/ZQZrgRD0hTJ/xPt+VWrbbmZcUUmYdKuLtEUs7qqjzYgD8TSJ+aOqdNhC9wf6z2IB98je1/dBrOz5QtwQ0wadxvquGMm/uU+EfAU/VABgAADyFe0Fdh5ceZg/EZOsQcrCmVgU+Xg7yH3vn7hViVcDA2A9KyooCiiigKKKKAoqq8c5seC6+bRW4kYRCUs08cIwWK48Y3ORUsc0RIZfnBWPpSpDgP1GZ2QPjSoyGwTt6DPagf0Unt+ZrSRVaOdGV1kdSpyCkRxIQfRT3rB+bLMOqG4j1MgkAz/RlSwY+i6QTk0Duil/CeMw3Ss1vIHCnDbEEHAIyrAEZBBHqDUDl3mhLye5ijjkUW/S8UgK6xIH3VSMgeE7nvQP6KKKArF2AGSQB6navTVK5ic3F0InJ6SEDRnAZsZJPr3A+Fa/J5EYKdU/iGvyuRGCnVPf5Qd8Q5stIRmSdPuU6j+C5rRwzm2K4+hDEZxk7fv7Vy/nbhyIuqDCuTjpgeXu9K2/JxwqSbDPqI8lzhQPhUuPypzd0uNypzd9Oo8wcKiv7doXb3qy7lXHYiuer8ll0Xw88JQH2sPqx+zjGf71dXtINCgDAx5DtUDjHMMFqyJMz6pAxVUiklYhdOo4jVjgal/Gtm2Ktp3MOvg52fDSaUtqJROWuT7ezXwLqc93fck+4dhVhxUaK+jZQ2oDUNQDeE4xndWwRtvvWH/icWtk1gFVVyTsulshTrPhOcHsapEaa0zMzuUyitTXKAgalyRkDIyR6gedarTiEcioysMSDK6vCSP2WwaMJVFa0mUkhWUkdwCCfwrZQFFFFAUUUUFcvuUYZ71rm5SGZTAsSxyxK+lgzMWBbI3BxjFIuYOWpYpjdQF5JGvVuFEcQfpjoGFtSGRTICPNSCCw2IBroFeGg5lwPki5a2gZpFglCXyOskes6Lp9QOEcBXGBkZI391N0+T8GO4jebIuLOC1yqYK9IONW7HOSwOn3dzV3ooK5yfy41mJWkZHklKAsnV9lFwoJlkcnux7jGceVTOH8GMV5dXGsEXCwKE0409ISDvnfOr0GMedN6KAooooA1S+beFTLIZ4EMisBrVfaDAY1Aee2Pwq6V4ahyOPTPTouhyOPTPTou44OB3N7IFWF1BIBeQFQq+Z3G5x5CuqcF4THawrFENlGM+ZPqanmvaxx+NTBXpqcfjUwV6ag1T+c+XJ7m4t5YBGRDHMjK1xPbtmQxEEPAjHA0HIOO49KuFFbC6gy8kSSz9adLcky2zkFnlIjjh6cia3jywL+vtDc4O1L3+T656OjMBKxWyKOpIoDRNKSc9IjGHXGVOcYIFdOooObxciXSz2citbZhSFZHxtiPXskPS0g4bAdTGR3x5URch3I6ILwHC2waTVIZITDKZG6Hg3EgODkp3PtZxXSKKCmcscoyW08UrdLZLxZSmdTmW4EsWTpGrRHld+2cDIq50UUBRRRQFFFFB/9k=">
            <a:hlinkClick r:id="rId3"/>
          </p:cNvPr>
          <p:cNvSpPr>
            <a:spLocks noChangeAspect="1" noChangeArrowheads="1"/>
          </p:cNvSpPr>
          <p:nvPr/>
        </p:nvSpPr>
        <p:spPr bwMode="auto">
          <a:xfrm>
            <a:off x="71438" y="-966788"/>
            <a:ext cx="2124075" cy="20193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7396" name="Picture 4" descr="http://www.olympusmicro.com/primer/java/fluorescence/exciteemit/exciteemitjavafigure1.jpg">
            <a:hlinkClick r:id="rId3"/>
          </p:cNvPr>
          <p:cNvPicPr>
            <a:picLocks noChangeAspect="1" noChangeArrowheads="1"/>
          </p:cNvPicPr>
          <p:nvPr/>
        </p:nvPicPr>
        <p:blipFill>
          <a:blip r:embed="rId4"/>
          <a:srcRect/>
          <a:stretch>
            <a:fillRect/>
          </a:stretch>
        </p:blipFill>
        <p:spPr bwMode="auto">
          <a:xfrm>
            <a:off x="1905000" y="838200"/>
            <a:ext cx="5616335" cy="533929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ttp://cdn.3plearning.com/wp-content/uploads/2013/10/Space-Week.png"/>
          <p:cNvPicPr/>
          <p:nvPr/>
        </p:nvPicPr>
        <p:blipFill>
          <a:blip r:embed="rId3"/>
          <a:srcRect/>
          <a:stretch>
            <a:fillRect/>
          </a:stretch>
        </p:blipFill>
        <p:spPr bwMode="auto">
          <a:xfrm>
            <a:off x="228600" y="152400"/>
            <a:ext cx="6858000" cy="2843893"/>
          </a:xfrm>
          <a:prstGeom prst="rect">
            <a:avLst/>
          </a:prstGeom>
          <a:noFill/>
          <a:ln w="9525">
            <a:noFill/>
            <a:miter lim="800000"/>
            <a:headEnd/>
            <a:tailEnd/>
          </a:ln>
        </p:spPr>
      </p:pic>
      <p:pic>
        <p:nvPicPr>
          <p:cNvPr id="1030" name="Picture 6"/>
          <p:cNvPicPr>
            <a:picLocks noChangeAspect="1" noChangeArrowheads="1"/>
          </p:cNvPicPr>
          <p:nvPr/>
        </p:nvPicPr>
        <p:blipFill>
          <a:blip r:embed="rId4"/>
          <a:srcRect/>
          <a:stretch>
            <a:fillRect/>
          </a:stretch>
        </p:blipFill>
        <p:spPr bwMode="auto">
          <a:xfrm>
            <a:off x="762000" y="3124200"/>
            <a:ext cx="4838700" cy="3374892"/>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6400800" y="2514600"/>
            <a:ext cx="2571750" cy="405765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The Sun</a:t>
            </a:r>
            <a:endParaRPr lang="en-US" dirty="0">
              <a:solidFill>
                <a:schemeClr val="bg1"/>
              </a:solidFill>
            </a:endParaRPr>
          </a:p>
        </p:txBody>
      </p:sp>
      <p:sp>
        <p:nvSpPr>
          <p:cNvPr id="3" name="Content Placeholder 2"/>
          <p:cNvSpPr>
            <a:spLocks noGrp="1"/>
          </p:cNvSpPr>
          <p:nvPr>
            <p:ph idx="1"/>
          </p:nvPr>
        </p:nvSpPr>
        <p:spPr/>
        <p:txBody>
          <a:bodyPr>
            <a:noAutofit/>
          </a:bodyPr>
          <a:lstStyle/>
          <a:p>
            <a:r>
              <a:rPr lang="en-US" sz="3500" dirty="0" smtClean="0">
                <a:solidFill>
                  <a:schemeClr val="bg1"/>
                </a:solidFill>
              </a:rPr>
              <a:t>The Sun has dark lines in its spectra called </a:t>
            </a:r>
            <a:r>
              <a:rPr lang="en-US" sz="3500" i="1" dirty="0" err="1" smtClean="0">
                <a:solidFill>
                  <a:schemeClr val="bg1"/>
                </a:solidFill>
              </a:rPr>
              <a:t>Fraunhofer</a:t>
            </a:r>
            <a:r>
              <a:rPr lang="en-US" sz="3500" i="1" dirty="0" smtClean="0">
                <a:solidFill>
                  <a:schemeClr val="bg1"/>
                </a:solidFill>
              </a:rPr>
              <a:t> Lines.</a:t>
            </a:r>
          </a:p>
          <a:p>
            <a:endParaRPr lang="en-US" sz="3500" i="1" dirty="0" smtClean="0">
              <a:solidFill>
                <a:schemeClr val="bg1"/>
              </a:solidFill>
            </a:endParaRPr>
          </a:p>
          <a:p>
            <a:pPr>
              <a:buNone/>
            </a:pPr>
            <a:r>
              <a:rPr lang="en-US" sz="3500" dirty="0" smtClean="0">
                <a:solidFill>
                  <a:schemeClr val="bg1"/>
                </a:solidFill>
              </a:rPr>
              <a:t>	These occur from electrons in the atoms in the outer gas layer of the star absorbing light energy at exactly the same wavelength that the same element would emit when extremely hot. </a:t>
            </a:r>
            <a:endParaRPr lang="en-US" sz="3500" dirty="0">
              <a:solidFill>
                <a:schemeClr val="bg1"/>
              </a:solidFill>
            </a:endParaRPr>
          </a:p>
        </p:txBody>
      </p:sp>
      <p:pic>
        <p:nvPicPr>
          <p:cNvPr id="4" name="Picture 2" descr="Pencil, School, Stationery, Writing, Write, Sketch, Pen"/>
          <p:cNvPicPr>
            <a:picLocks noChangeAspect="1" noChangeArrowheads="1"/>
          </p:cNvPicPr>
          <p:nvPr/>
        </p:nvPicPr>
        <p:blipFill>
          <a:blip r:embed="rId3" cstate="print"/>
          <a:srcRect/>
          <a:stretch>
            <a:fillRect/>
          </a:stretch>
        </p:blipFill>
        <p:spPr bwMode="auto">
          <a:xfrm rot="5400000">
            <a:off x="95250" y="1962150"/>
            <a:ext cx="1143000" cy="5715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pearsonplaces.com.au/Portals/0/PearsonReader/BookImages/PACSCI10/07/PSCI_10_07_01_06.jpg"/>
          <p:cNvPicPr>
            <a:picLocks noChangeAspect="1" noChangeArrowheads="1"/>
          </p:cNvPicPr>
          <p:nvPr/>
        </p:nvPicPr>
        <p:blipFill>
          <a:blip r:embed="rId3" cstate="print"/>
          <a:srcRect/>
          <a:stretch>
            <a:fillRect/>
          </a:stretch>
        </p:blipFill>
        <p:spPr bwMode="auto">
          <a:xfrm>
            <a:off x="762000" y="533400"/>
            <a:ext cx="7620000" cy="5283200"/>
          </a:xfrm>
          <a:prstGeom prst="rect">
            <a:avLst/>
          </a:prstGeom>
          <a:noFill/>
        </p:spPr>
      </p:pic>
      <p:sp>
        <p:nvSpPr>
          <p:cNvPr id="5" name="Rectangle 4"/>
          <p:cNvSpPr/>
          <p:nvPr/>
        </p:nvSpPr>
        <p:spPr>
          <a:xfrm>
            <a:off x="1752600" y="5791200"/>
            <a:ext cx="5616624" cy="830997"/>
          </a:xfrm>
          <a:prstGeom prst="rect">
            <a:avLst/>
          </a:prstGeom>
        </p:spPr>
        <p:txBody>
          <a:bodyPr wrap="square">
            <a:spAutoFit/>
          </a:bodyPr>
          <a:lstStyle/>
          <a:p>
            <a:r>
              <a:rPr lang="en-AU" sz="2400" dirty="0" smtClean="0">
                <a:solidFill>
                  <a:schemeClr val="bg1"/>
                </a:solidFill>
                <a:latin typeface="Arial" pitchFamily="34" charset="0"/>
                <a:cs typeface="Arial" pitchFamily="34" charset="0"/>
              </a:rPr>
              <a:t>The spectrum of the Sun, showing dark vertical lines called </a:t>
            </a:r>
            <a:r>
              <a:rPr lang="en-AU" sz="2400" dirty="0" err="1" smtClean="0">
                <a:solidFill>
                  <a:schemeClr val="bg1"/>
                </a:solidFill>
                <a:latin typeface="Arial" pitchFamily="34" charset="0"/>
                <a:cs typeface="Arial" pitchFamily="34" charset="0"/>
              </a:rPr>
              <a:t>Fraunhofer</a:t>
            </a:r>
            <a:r>
              <a:rPr lang="en-AU" sz="2400" dirty="0" smtClean="0">
                <a:solidFill>
                  <a:schemeClr val="bg1"/>
                </a:solidFill>
                <a:latin typeface="Arial" pitchFamily="34" charset="0"/>
                <a:cs typeface="Arial" pitchFamily="34" charset="0"/>
              </a:rPr>
              <a:t> lines</a:t>
            </a:r>
            <a:r>
              <a:rPr lang="en-AU" sz="2400" dirty="0" smtClean="0">
                <a:latin typeface="Arial" pitchFamily="34" charset="0"/>
                <a:cs typeface="Arial" pitchFamily="34" charset="0"/>
              </a:rPr>
              <a:t>.</a:t>
            </a:r>
            <a:endParaRPr lang="en-AU" sz="2400" dirty="0">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143000"/>
          </a:xfrm>
        </p:spPr>
        <p:txBody>
          <a:bodyPr>
            <a:normAutofit fontScale="90000"/>
          </a:bodyPr>
          <a:lstStyle/>
          <a:p>
            <a:r>
              <a:rPr lang="en-US" dirty="0" smtClean="0">
                <a:solidFill>
                  <a:schemeClr val="bg1"/>
                </a:solidFill>
              </a:rPr>
              <a:t>Practical – using a spectrometer pg 228</a:t>
            </a:r>
            <a:endParaRPr lang="en-US" dirty="0">
              <a:solidFill>
                <a:schemeClr val="bg1"/>
              </a:solidFill>
            </a:endParaRPr>
          </a:p>
        </p:txBody>
      </p:sp>
      <p:sp>
        <p:nvSpPr>
          <p:cNvPr id="3" name="Content Placeholder 2"/>
          <p:cNvSpPr>
            <a:spLocks noGrp="1"/>
          </p:cNvSpPr>
          <p:nvPr>
            <p:ph idx="1"/>
          </p:nvPr>
        </p:nvSpPr>
        <p:spPr>
          <a:xfrm>
            <a:off x="457200" y="1828800"/>
            <a:ext cx="8229600" cy="4572000"/>
          </a:xfrm>
        </p:spPr>
        <p:txBody>
          <a:bodyPr>
            <a:normAutofit fontScale="85000" lnSpcReduction="10000"/>
          </a:bodyPr>
          <a:lstStyle/>
          <a:p>
            <a:pPr>
              <a:buNone/>
            </a:pPr>
            <a:r>
              <a:rPr lang="en-US" u="sng" dirty="0" smtClean="0">
                <a:solidFill>
                  <a:schemeClr val="bg1"/>
                </a:solidFill>
              </a:rPr>
              <a:t>Purpose</a:t>
            </a:r>
          </a:p>
          <a:p>
            <a:pPr>
              <a:buNone/>
            </a:pPr>
            <a:r>
              <a:rPr lang="en-US" dirty="0" smtClean="0">
                <a:solidFill>
                  <a:schemeClr val="bg1"/>
                </a:solidFill>
              </a:rPr>
              <a:t> To compare the spectrum of light produced by different sources and sketch results in a table in your workbook.</a:t>
            </a:r>
          </a:p>
          <a:p>
            <a:pPr>
              <a:buNone/>
            </a:pPr>
            <a:r>
              <a:rPr lang="en-US" u="sng" dirty="0" smtClean="0">
                <a:solidFill>
                  <a:schemeClr val="bg1"/>
                </a:solidFill>
              </a:rPr>
              <a:t>Method</a:t>
            </a:r>
          </a:p>
          <a:p>
            <a:pPr>
              <a:buNone/>
            </a:pPr>
            <a:r>
              <a:rPr lang="en-US" dirty="0" smtClean="0">
                <a:solidFill>
                  <a:schemeClr val="bg1"/>
                </a:solidFill>
              </a:rPr>
              <a:t>Use a spectrometer to study the spectrum of light from a light globe. Sketch the spectrum in your work book.</a:t>
            </a:r>
          </a:p>
          <a:p>
            <a:pPr>
              <a:buNone/>
            </a:pPr>
            <a:endParaRPr lang="en-US" dirty="0" smtClean="0">
              <a:solidFill>
                <a:schemeClr val="bg1"/>
              </a:solidFill>
            </a:endParaRPr>
          </a:p>
          <a:p>
            <a:pPr>
              <a:buNone/>
            </a:pPr>
            <a:r>
              <a:rPr lang="en-US" dirty="0" smtClean="0">
                <a:solidFill>
                  <a:schemeClr val="bg1"/>
                </a:solidFill>
              </a:rPr>
              <a:t>Answer discussion question: </a:t>
            </a:r>
          </a:p>
          <a:p>
            <a:pPr>
              <a:buNone/>
            </a:pPr>
            <a:r>
              <a:rPr lang="en-US" dirty="0" smtClean="0">
                <a:solidFill>
                  <a:schemeClr val="bg1"/>
                </a:solidFill>
              </a:rPr>
              <a:t>1. Identify the differences in the spectrum observed for all the different light sources</a:t>
            </a:r>
            <a:endParaRPr lang="en-US" dirty="0">
              <a:solidFill>
                <a:schemeClr val="bg1"/>
              </a:solidFill>
            </a:endParaRPr>
          </a:p>
        </p:txBody>
      </p:sp>
      <p:pic>
        <p:nvPicPr>
          <p:cNvPr id="4" name="Picture 4" descr="specvis"/>
          <p:cNvPicPr>
            <a:picLocks noChangeAspect="1" noChangeArrowheads="1"/>
          </p:cNvPicPr>
          <p:nvPr/>
        </p:nvPicPr>
        <p:blipFill>
          <a:blip r:embed="rId3"/>
          <a:srcRect/>
          <a:stretch>
            <a:fillRect/>
          </a:stretch>
        </p:blipFill>
        <p:spPr bwMode="auto">
          <a:xfrm>
            <a:off x="457200" y="838200"/>
            <a:ext cx="8247062" cy="8382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260648"/>
            <a:ext cx="8136904" cy="1200329"/>
          </a:xfrm>
          <a:prstGeom prst="rect">
            <a:avLst/>
          </a:prstGeom>
        </p:spPr>
        <p:txBody>
          <a:bodyPr wrap="square">
            <a:spAutoFit/>
          </a:bodyPr>
          <a:lstStyle/>
          <a:p>
            <a:r>
              <a:rPr lang="en-AU" sz="2400" dirty="0" smtClean="0">
                <a:solidFill>
                  <a:schemeClr val="bg1"/>
                </a:solidFill>
                <a:latin typeface="Arial" pitchFamily="34" charset="0"/>
                <a:cs typeface="Arial" pitchFamily="34" charset="0"/>
              </a:rPr>
              <a:t>From the spectra, scientists have created a classification system called </a:t>
            </a:r>
            <a:r>
              <a:rPr lang="en-AU" sz="2400" b="1" dirty="0" smtClean="0">
                <a:solidFill>
                  <a:schemeClr val="bg1"/>
                </a:solidFill>
                <a:latin typeface="Arial" pitchFamily="34" charset="0"/>
                <a:cs typeface="Arial" pitchFamily="34" charset="0"/>
              </a:rPr>
              <a:t>spectral class </a:t>
            </a:r>
            <a:r>
              <a:rPr lang="en-AU" sz="2400" dirty="0" smtClean="0">
                <a:solidFill>
                  <a:schemeClr val="bg1"/>
                </a:solidFill>
                <a:latin typeface="Arial" pitchFamily="34" charset="0"/>
                <a:cs typeface="Arial" pitchFamily="34" charset="0"/>
              </a:rPr>
              <a:t>a classification system for stars based on their colour</a:t>
            </a:r>
            <a:endParaRPr lang="en-AU" sz="2400" dirty="0">
              <a:solidFill>
                <a:schemeClr val="bg1"/>
              </a:solidFill>
              <a:latin typeface="Arial" pitchFamily="34" charset="0"/>
              <a:cs typeface="Arial" pitchFamily="34" charset="0"/>
            </a:endParaRPr>
          </a:p>
        </p:txBody>
      </p:sp>
      <p:pic>
        <p:nvPicPr>
          <p:cNvPr id="36866" name="Picture 2"/>
          <p:cNvPicPr>
            <a:picLocks noChangeAspect="1" noChangeArrowheads="1"/>
          </p:cNvPicPr>
          <p:nvPr/>
        </p:nvPicPr>
        <p:blipFill>
          <a:blip r:embed="rId3" cstate="print"/>
          <a:srcRect l="20196" t="29156" r="27781" b="25563"/>
          <a:stretch>
            <a:fillRect/>
          </a:stretch>
        </p:blipFill>
        <p:spPr bwMode="auto">
          <a:xfrm>
            <a:off x="381000" y="1524000"/>
            <a:ext cx="8460989" cy="4140495"/>
          </a:xfrm>
          <a:prstGeom prst="rect">
            <a:avLst/>
          </a:prstGeom>
          <a:noFill/>
          <a:ln w="9525">
            <a:noFill/>
            <a:miter lim="800000"/>
            <a:headEnd/>
            <a:tailEnd/>
          </a:ln>
        </p:spPr>
      </p:pic>
      <p:sp>
        <p:nvSpPr>
          <p:cNvPr id="6" name="TextBox 5"/>
          <p:cNvSpPr txBox="1"/>
          <p:nvPr/>
        </p:nvSpPr>
        <p:spPr>
          <a:xfrm>
            <a:off x="609600" y="5715000"/>
            <a:ext cx="8229600" cy="830997"/>
          </a:xfrm>
          <a:prstGeom prst="rect">
            <a:avLst/>
          </a:prstGeom>
          <a:noFill/>
        </p:spPr>
        <p:txBody>
          <a:bodyPr wrap="square" rtlCol="0">
            <a:spAutoFit/>
          </a:bodyPr>
          <a:lstStyle/>
          <a:p>
            <a:pPr algn="ctr"/>
            <a:r>
              <a:rPr lang="en-AU" sz="2400" dirty="0" smtClean="0">
                <a:solidFill>
                  <a:schemeClr val="bg1"/>
                </a:solidFill>
                <a:latin typeface="Arial" pitchFamily="34" charset="0"/>
                <a:cs typeface="Arial" pitchFamily="34" charset="0"/>
              </a:rPr>
              <a:t>Spectral class indicates the elements present in the star, the temperature and colour of a star.</a:t>
            </a:r>
            <a:endParaRPr lang="en-US" sz="2400" dirty="0"/>
          </a:p>
        </p:txBody>
      </p:sp>
      <p:pic>
        <p:nvPicPr>
          <p:cNvPr id="7" name="Picture 2" descr="Pencil, School, Stationery, Writing, Write, Sketch, Pen"/>
          <p:cNvPicPr>
            <a:picLocks noChangeAspect="1" noChangeArrowheads="1"/>
          </p:cNvPicPr>
          <p:nvPr/>
        </p:nvPicPr>
        <p:blipFill>
          <a:blip r:embed="rId4" cstate="print"/>
          <a:srcRect/>
          <a:stretch>
            <a:fillRect/>
          </a:stretch>
        </p:blipFill>
        <p:spPr bwMode="auto">
          <a:xfrm rot="3577818">
            <a:off x="-36024" y="5934702"/>
            <a:ext cx="1143000" cy="5715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bg1"/>
                </a:solidFill>
                <a:latin typeface="Arial" pitchFamily="34" charset="0"/>
                <a:cs typeface="Arial" pitchFamily="34" charset="0"/>
              </a:rPr>
              <a:t>Spectral Classes of Stars</a:t>
            </a:r>
            <a:endParaRPr lang="en-AU" dirty="0">
              <a:solidFill>
                <a:schemeClr val="bg1"/>
              </a:solidFill>
              <a:latin typeface="Arial" pitchFamily="34" charset="0"/>
              <a:cs typeface="Arial" pitchFamily="34" charset="0"/>
            </a:endParaRPr>
          </a:p>
        </p:txBody>
      </p:sp>
      <p:pic>
        <p:nvPicPr>
          <p:cNvPr id="4" name="Picture 4"/>
          <p:cNvPicPr>
            <a:picLocks noChangeAspect="1" noChangeArrowheads="1"/>
          </p:cNvPicPr>
          <p:nvPr/>
        </p:nvPicPr>
        <p:blipFill>
          <a:blip r:embed="rId3" cstate="print"/>
          <a:srcRect/>
          <a:stretch>
            <a:fillRect/>
          </a:stretch>
        </p:blipFill>
        <p:spPr bwMode="auto">
          <a:xfrm>
            <a:off x="611560" y="2276872"/>
            <a:ext cx="7924800" cy="1905000"/>
          </a:xfrm>
          <a:prstGeom prst="rect">
            <a:avLst/>
          </a:prstGeom>
          <a:noFill/>
          <a:ln w="9525">
            <a:noFill/>
            <a:miter lim="800000"/>
            <a:headEnd/>
            <a:tailEnd/>
          </a:ln>
        </p:spPr>
      </p:pic>
      <p:sp>
        <p:nvSpPr>
          <p:cNvPr id="5" name="TextBox 4"/>
          <p:cNvSpPr txBox="1"/>
          <p:nvPr/>
        </p:nvSpPr>
        <p:spPr>
          <a:xfrm>
            <a:off x="611560" y="4335487"/>
            <a:ext cx="1159292" cy="461665"/>
          </a:xfrm>
          <a:prstGeom prst="rect">
            <a:avLst/>
          </a:prstGeom>
          <a:noFill/>
        </p:spPr>
        <p:txBody>
          <a:bodyPr wrap="none" rtlCol="0">
            <a:spAutoFit/>
          </a:bodyPr>
          <a:lstStyle/>
          <a:p>
            <a:r>
              <a:rPr lang="en-AU" sz="2400" dirty="0" smtClean="0">
                <a:solidFill>
                  <a:schemeClr val="bg1"/>
                </a:solidFill>
                <a:latin typeface="Arial" pitchFamily="34" charset="0"/>
                <a:cs typeface="Arial" pitchFamily="34" charset="0"/>
              </a:rPr>
              <a:t>Hottest</a:t>
            </a:r>
            <a:endParaRPr lang="en-AU" sz="2400" dirty="0">
              <a:solidFill>
                <a:schemeClr val="bg1"/>
              </a:solidFill>
              <a:latin typeface="Arial" pitchFamily="34" charset="0"/>
              <a:cs typeface="Arial" pitchFamily="34" charset="0"/>
            </a:endParaRPr>
          </a:p>
        </p:txBody>
      </p:sp>
      <p:sp>
        <p:nvSpPr>
          <p:cNvPr id="6" name="TextBox 5"/>
          <p:cNvSpPr txBox="1"/>
          <p:nvPr/>
        </p:nvSpPr>
        <p:spPr>
          <a:xfrm>
            <a:off x="7374624" y="4335487"/>
            <a:ext cx="1229824" cy="461665"/>
          </a:xfrm>
          <a:prstGeom prst="rect">
            <a:avLst/>
          </a:prstGeom>
          <a:noFill/>
        </p:spPr>
        <p:txBody>
          <a:bodyPr wrap="none" rtlCol="0">
            <a:spAutoFit/>
          </a:bodyPr>
          <a:lstStyle/>
          <a:p>
            <a:r>
              <a:rPr lang="en-AU" sz="2400" dirty="0" smtClean="0">
                <a:solidFill>
                  <a:schemeClr val="bg1"/>
                </a:solidFill>
                <a:latin typeface="Arial" pitchFamily="34" charset="0"/>
                <a:cs typeface="Arial" pitchFamily="34" charset="0"/>
              </a:rPr>
              <a:t>Coolest</a:t>
            </a:r>
            <a:endParaRPr lang="en-AU" sz="2400" dirty="0">
              <a:solidFill>
                <a:schemeClr val="bg1"/>
              </a:solidFill>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t="-26000" b="-26000"/>
          </a:stretch>
        </a:blipFill>
        <a:effectLst/>
      </p:bgPr>
    </p:bg>
    <p:spTree>
      <p:nvGrpSpPr>
        <p:cNvPr id="1" name=""/>
        <p:cNvGrpSpPr/>
        <p:nvPr/>
      </p:nvGrpSpPr>
      <p:grpSpPr>
        <a:xfrm>
          <a:off x="0" y="0"/>
          <a:ext cx="0" cy="0"/>
          <a:chOff x="0" y="0"/>
          <a:chExt cx="0" cy="0"/>
        </a:xfrm>
      </p:grpSpPr>
      <p:pic>
        <p:nvPicPr>
          <p:cNvPr id="183298" name="Picture 2" descr="Image">
            <a:hlinkClick r:id="rId4"/>
          </p:cNvPr>
          <p:cNvPicPr>
            <a:picLocks noChangeAspect="1" noChangeArrowheads="1"/>
          </p:cNvPicPr>
          <p:nvPr/>
        </p:nvPicPr>
        <p:blipFill>
          <a:blip r:embed="rId5"/>
          <a:srcRect/>
          <a:stretch>
            <a:fillRect/>
          </a:stretch>
        </p:blipFill>
        <p:spPr bwMode="auto">
          <a:xfrm>
            <a:off x="228600" y="381000"/>
            <a:ext cx="8686800" cy="1676400"/>
          </a:xfrm>
          <a:prstGeom prst="rect">
            <a:avLst/>
          </a:prstGeom>
          <a:noFill/>
        </p:spPr>
      </p:pic>
      <p:sp>
        <p:nvSpPr>
          <p:cNvPr id="2" name="Title 1"/>
          <p:cNvSpPr>
            <a:spLocks noGrp="1"/>
          </p:cNvSpPr>
          <p:nvPr>
            <p:ph type="title"/>
          </p:nvPr>
        </p:nvSpPr>
        <p:spPr>
          <a:xfrm>
            <a:off x="457200" y="533400"/>
            <a:ext cx="8229600" cy="1143000"/>
          </a:xfrm>
        </p:spPr>
        <p:txBody>
          <a:bodyPr/>
          <a:lstStyle/>
          <a:p>
            <a:r>
              <a:rPr lang="en-US" dirty="0" smtClean="0">
                <a:solidFill>
                  <a:srgbClr val="FFFF00"/>
                </a:solidFill>
              </a:rPr>
              <a:t>Key Ideas: COLOUR</a:t>
            </a:r>
            <a:endParaRPr lang="en-US" dirty="0">
              <a:solidFill>
                <a:srgbClr val="FFFF00"/>
              </a:solidFill>
            </a:endParaRPr>
          </a:p>
        </p:txBody>
      </p:sp>
      <p:sp>
        <p:nvSpPr>
          <p:cNvPr id="3" name="Content Placeholder 2"/>
          <p:cNvSpPr>
            <a:spLocks noGrp="1"/>
          </p:cNvSpPr>
          <p:nvPr>
            <p:ph idx="1"/>
          </p:nvPr>
        </p:nvSpPr>
        <p:spPr>
          <a:xfrm>
            <a:off x="3886200" y="2514600"/>
            <a:ext cx="4419600" cy="3048000"/>
          </a:xfrm>
        </p:spPr>
        <p:txBody>
          <a:bodyPr/>
          <a:lstStyle/>
          <a:p>
            <a:r>
              <a:rPr lang="en-US" dirty="0" smtClean="0"/>
              <a:t>Describe the Electromagnetic Spectrum</a:t>
            </a:r>
          </a:p>
          <a:p>
            <a:r>
              <a:rPr lang="en-US" dirty="0" smtClean="0"/>
              <a:t>Explain the significance of </a:t>
            </a:r>
            <a:r>
              <a:rPr lang="en-US" dirty="0" err="1" smtClean="0"/>
              <a:t>Fraunhofner</a:t>
            </a:r>
            <a:r>
              <a:rPr lang="en-US" dirty="0" smtClean="0"/>
              <a:t> Lines</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bg1"/>
                </a:solidFill>
                <a:latin typeface="Arial" pitchFamily="34" charset="0"/>
                <a:cs typeface="Arial" pitchFamily="34" charset="0"/>
              </a:rPr>
              <a:t>Nuclear Fusion</a:t>
            </a:r>
            <a:endParaRPr lang="en-US" dirty="0"/>
          </a:p>
        </p:txBody>
      </p:sp>
      <p:sp>
        <p:nvSpPr>
          <p:cNvPr id="3" name="Content Placeholder 2"/>
          <p:cNvSpPr>
            <a:spLocks noGrp="1"/>
          </p:cNvSpPr>
          <p:nvPr>
            <p:ph idx="1"/>
          </p:nvPr>
        </p:nvSpPr>
        <p:spPr>
          <a:xfrm>
            <a:off x="838200" y="1600200"/>
            <a:ext cx="7848600" cy="4525963"/>
          </a:xfrm>
        </p:spPr>
        <p:txBody>
          <a:bodyPr/>
          <a:lstStyle/>
          <a:p>
            <a:pPr marL="0" indent="0">
              <a:buNone/>
            </a:pPr>
            <a:r>
              <a:rPr lang="en-US" dirty="0" smtClean="0">
                <a:solidFill>
                  <a:schemeClr val="bg1"/>
                </a:solidFill>
              </a:rPr>
              <a:t>The source of energy that keeps the stars at such high temperatures is a process known as nuclear fusion.</a:t>
            </a:r>
          </a:p>
          <a:p>
            <a:endParaRPr lang="en-US" dirty="0" smtClean="0">
              <a:solidFill>
                <a:schemeClr val="bg1"/>
              </a:solidFill>
            </a:endParaRPr>
          </a:p>
          <a:p>
            <a:pPr marL="0" indent="0">
              <a:buNone/>
            </a:pPr>
            <a:r>
              <a:rPr lang="en-US" dirty="0" smtClean="0">
                <a:solidFill>
                  <a:schemeClr val="bg1"/>
                </a:solidFill>
              </a:rPr>
              <a:t>Hydrogen’s proton and electron don’t stay bound together in such high temperatures and this state of matter is called </a:t>
            </a:r>
            <a:r>
              <a:rPr lang="en-US" i="1" dirty="0" smtClean="0">
                <a:solidFill>
                  <a:schemeClr val="bg1"/>
                </a:solidFill>
              </a:rPr>
              <a:t>plasma.</a:t>
            </a:r>
            <a:endParaRPr lang="en-US" i="1" dirty="0">
              <a:solidFill>
                <a:schemeClr val="bg1"/>
              </a:solidFill>
            </a:endParaRPr>
          </a:p>
        </p:txBody>
      </p:sp>
      <p:pic>
        <p:nvPicPr>
          <p:cNvPr id="4" name="Picture 2" descr="Pencil, School, Stationery, Writing, Write, Sketch, Pen"/>
          <p:cNvPicPr>
            <a:picLocks noChangeAspect="1" noChangeArrowheads="1"/>
          </p:cNvPicPr>
          <p:nvPr/>
        </p:nvPicPr>
        <p:blipFill>
          <a:blip r:embed="rId3" cstate="print"/>
          <a:srcRect/>
          <a:stretch>
            <a:fillRect/>
          </a:stretch>
        </p:blipFill>
        <p:spPr bwMode="auto">
          <a:xfrm rot="5400000">
            <a:off x="19050" y="2114550"/>
            <a:ext cx="1143000" cy="571500"/>
          </a:xfrm>
          <a:prstGeom prst="rect">
            <a:avLst/>
          </a:prstGeom>
          <a:noFill/>
        </p:spPr>
      </p:pic>
      <p:pic>
        <p:nvPicPr>
          <p:cNvPr id="5" name="Picture 2" descr="Pencil, School, Stationery, Writing, Write, Sketch, Pen"/>
          <p:cNvPicPr>
            <a:picLocks noChangeAspect="1" noChangeArrowheads="1"/>
          </p:cNvPicPr>
          <p:nvPr/>
        </p:nvPicPr>
        <p:blipFill>
          <a:blip r:embed="rId3" cstate="print"/>
          <a:srcRect/>
          <a:stretch>
            <a:fillRect/>
          </a:stretch>
        </p:blipFill>
        <p:spPr bwMode="auto">
          <a:xfrm rot="5400000">
            <a:off x="24493" y="4148931"/>
            <a:ext cx="1143000" cy="5715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bg1"/>
                </a:solidFill>
                <a:latin typeface="Arial" pitchFamily="34" charset="0"/>
                <a:cs typeface="Arial" pitchFamily="34" charset="0"/>
              </a:rPr>
              <a:t>Nuclear Fusion</a:t>
            </a:r>
            <a:endParaRPr lang="en-AU"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457200" y="2667000"/>
            <a:ext cx="8229600" cy="3889722"/>
          </a:xfrm>
        </p:spPr>
        <p:txBody>
          <a:bodyPr>
            <a:normAutofit fontScale="77500" lnSpcReduction="20000"/>
          </a:bodyPr>
          <a:lstStyle/>
          <a:p>
            <a:pPr marL="0" indent="0">
              <a:buNone/>
            </a:pPr>
            <a:r>
              <a:rPr lang="en-AU" dirty="0" smtClean="0">
                <a:solidFill>
                  <a:schemeClr val="bg1"/>
                </a:solidFill>
              </a:rPr>
              <a:t>Two protons are brought together due to massive gravitational forces and fuse together to form a new nucleus.</a:t>
            </a:r>
          </a:p>
          <a:p>
            <a:pPr marL="0" indent="0">
              <a:buNone/>
            </a:pPr>
            <a:r>
              <a:rPr lang="en-AU" dirty="0" smtClean="0">
                <a:solidFill>
                  <a:schemeClr val="bg1"/>
                </a:solidFill>
              </a:rPr>
              <a:t>One proton is changed into a neutron and two small particles released:</a:t>
            </a:r>
          </a:p>
          <a:p>
            <a:pPr marL="0" indent="0">
              <a:buNone/>
            </a:pPr>
            <a:endParaRPr lang="en-AU" dirty="0" smtClean="0">
              <a:solidFill>
                <a:schemeClr val="bg1"/>
              </a:solidFill>
            </a:endParaRPr>
          </a:p>
          <a:p>
            <a:pPr marL="0" lvl="0" indent="0">
              <a:buNone/>
            </a:pPr>
            <a:r>
              <a:rPr lang="en-US" altLang="en-US" baseline="30000" dirty="0">
                <a:solidFill>
                  <a:srgbClr val="FFD966"/>
                </a:solidFill>
                <a:latin typeface="Calibri" panose="020F0502020204030204" pitchFamily="34" charset="0"/>
                <a:ea typeface="Calibri" panose="020F0502020204030204" pitchFamily="34" charset="0"/>
                <a:cs typeface="Times New Roman" panose="02020603050405020304" pitchFamily="18" charset="0"/>
              </a:rPr>
              <a:t>1</a:t>
            </a:r>
            <a:r>
              <a:rPr lang="en-US" altLang="en-US" dirty="0">
                <a:solidFill>
                  <a:srgbClr val="FFD966"/>
                </a:solidFill>
                <a:latin typeface="Calibri" panose="020F0502020204030204" pitchFamily="34" charset="0"/>
                <a:ea typeface="Calibri" panose="020F0502020204030204" pitchFamily="34" charset="0"/>
                <a:cs typeface="Times New Roman" panose="02020603050405020304" pitchFamily="18" charset="0"/>
              </a:rPr>
              <a:t>H + </a:t>
            </a:r>
            <a:r>
              <a:rPr lang="en-US" altLang="en-US" baseline="30000" dirty="0">
                <a:solidFill>
                  <a:srgbClr val="FFD966"/>
                </a:solidFill>
                <a:latin typeface="Calibri" panose="020F0502020204030204" pitchFamily="34" charset="0"/>
                <a:ea typeface="Calibri" panose="020F0502020204030204" pitchFamily="34" charset="0"/>
                <a:cs typeface="Times New Roman" panose="02020603050405020304" pitchFamily="18" charset="0"/>
              </a:rPr>
              <a:t>1</a:t>
            </a:r>
            <a:r>
              <a:rPr lang="en-US" altLang="en-US" dirty="0">
                <a:solidFill>
                  <a:srgbClr val="FFD966"/>
                </a:solidFill>
                <a:latin typeface="Calibri" panose="020F0502020204030204" pitchFamily="34" charset="0"/>
                <a:ea typeface="Calibri" panose="020F0502020204030204" pitchFamily="34" charset="0"/>
                <a:cs typeface="Times New Roman" panose="02020603050405020304" pitchFamily="18" charset="0"/>
              </a:rPr>
              <a:t>H    →     </a:t>
            </a:r>
            <a:r>
              <a:rPr lang="en-US" altLang="en-US" baseline="30000" dirty="0">
                <a:solidFill>
                  <a:srgbClr val="FFD966"/>
                </a:solidFill>
                <a:latin typeface="Calibri" panose="020F0502020204030204" pitchFamily="34" charset="0"/>
                <a:ea typeface="Calibri" panose="020F0502020204030204" pitchFamily="34" charset="0"/>
                <a:cs typeface="Times New Roman" panose="02020603050405020304" pitchFamily="18" charset="0"/>
              </a:rPr>
              <a:t>2</a:t>
            </a:r>
            <a:r>
              <a:rPr lang="en-US" altLang="en-US" dirty="0">
                <a:solidFill>
                  <a:srgbClr val="FFD966"/>
                </a:solidFill>
                <a:latin typeface="Calibri" panose="020F0502020204030204" pitchFamily="34" charset="0"/>
                <a:ea typeface="Calibri" panose="020F0502020204030204" pitchFamily="34" charset="0"/>
                <a:cs typeface="Times New Roman" panose="02020603050405020304" pitchFamily="18" charset="0"/>
              </a:rPr>
              <a:t>H + positron + neutrino</a:t>
            </a:r>
            <a:endParaRPr lang="en-US" altLang="en-US" dirty="0"/>
          </a:p>
          <a:p>
            <a:pPr marL="0" indent="0">
              <a:buNone/>
            </a:pPr>
            <a:endParaRPr lang="en-AU" dirty="0" smtClean="0">
              <a:solidFill>
                <a:schemeClr val="bg1"/>
              </a:solidFill>
            </a:endParaRPr>
          </a:p>
          <a:p>
            <a:pPr marL="0" indent="0">
              <a:buNone/>
            </a:pPr>
            <a:r>
              <a:rPr lang="en-AU" i="1" dirty="0" smtClean="0">
                <a:solidFill>
                  <a:schemeClr val="bg1"/>
                </a:solidFill>
              </a:rPr>
              <a:t>positron</a:t>
            </a:r>
            <a:r>
              <a:rPr lang="en-AU" dirty="0" smtClean="0">
                <a:solidFill>
                  <a:schemeClr val="bg1"/>
                </a:solidFill>
              </a:rPr>
              <a:t>: small positively charged particle – antimatter to electron</a:t>
            </a:r>
          </a:p>
          <a:p>
            <a:pPr marL="0" indent="0">
              <a:buNone/>
            </a:pPr>
            <a:r>
              <a:rPr lang="en-AU" i="1" dirty="0">
                <a:solidFill>
                  <a:schemeClr val="bg1"/>
                </a:solidFill>
              </a:rPr>
              <a:t>n</a:t>
            </a:r>
            <a:r>
              <a:rPr lang="en-AU" i="1" dirty="0" smtClean="0">
                <a:solidFill>
                  <a:schemeClr val="bg1"/>
                </a:solidFill>
              </a:rPr>
              <a:t>eutrino: </a:t>
            </a:r>
            <a:r>
              <a:rPr lang="en-AU" dirty="0" smtClean="0">
                <a:solidFill>
                  <a:schemeClr val="bg1"/>
                </a:solidFill>
              </a:rPr>
              <a:t>tiny, neutral particle</a:t>
            </a:r>
            <a:endParaRPr lang="en-AU" dirty="0">
              <a:solidFill>
                <a:schemeClr val="bg1"/>
              </a:solidFill>
            </a:endParaRPr>
          </a:p>
        </p:txBody>
      </p:sp>
      <p:pic>
        <p:nvPicPr>
          <p:cNvPr id="29698" name="Picture 2" descr="http://www.pearsonplaces.com.au/Portals/0/PearsonReader/BookImages/PACSCI10/07/PSCI_10_07_01_07.jpg"/>
          <p:cNvPicPr>
            <a:picLocks noChangeAspect="1" noChangeArrowheads="1"/>
          </p:cNvPicPr>
          <p:nvPr/>
        </p:nvPicPr>
        <p:blipFill>
          <a:blip r:embed="rId3" cstate="print"/>
          <a:srcRect/>
          <a:stretch>
            <a:fillRect/>
          </a:stretch>
        </p:blipFill>
        <p:spPr bwMode="auto">
          <a:xfrm>
            <a:off x="88719" y="1219199"/>
            <a:ext cx="7143750" cy="1219200"/>
          </a:xfrm>
          <a:prstGeom prst="rect">
            <a:avLst/>
          </a:prstGeom>
          <a:noFill/>
        </p:spPr>
      </p:pic>
      <p:pic>
        <p:nvPicPr>
          <p:cNvPr id="9" name="Picture 2" descr="http://www.ces.fau.edu/ces/nasa/images/module_3/HydrogenIsotop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5126" y="1184365"/>
            <a:ext cx="1858219" cy="13219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encil, School, Stationery, Writing, Write, Sketch, Pen"/>
          <p:cNvPicPr>
            <a:picLocks noChangeAspect="1" noChangeArrowheads="1"/>
          </p:cNvPicPr>
          <p:nvPr/>
        </p:nvPicPr>
        <p:blipFill>
          <a:blip r:embed="rId5" cstate="print"/>
          <a:srcRect/>
          <a:stretch>
            <a:fillRect/>
          </a:stretch>
        </p:blipFill>
        <p:spPr bwMode="auto">
          <a:xfrm rot="5400000">
            <a:off x="-285750" y="3028950"/>
            <a:ext cx="1143000" cy="571500"/>
          </a:xfrm>
          <a:prstGeom prst="rect">
            <a:avLst/>
          </a:prstGeom>
          <a:noFill/>
        </p:spPr>
      </p:pic>
      <p:pic>
        <p:nvPicPr>
          <p:cNvPr id="11" name="Picture 2" descr="Pencil, School, Stationery, Writing, Write, Sketch, Pen"/>
          <p:cNvPicPr>
            <a:picLocks noChangeAspect="1" noChangeArrowheads="1"/>
          </p:cNvPicPr>
          <p:nvPr/>
        </p:nvPicPr>
        <p:blipFill>
          <a:blip r:embed="rId5" cstate="print"/>
          <a:srcRect/>
          <a:stretch>
            <a:fillRect/>
          </a:stretch>
        </p:blipFill>
        <p:spPr bwMode="auto">
          <a:xfrm rot="5400000">
            <a:off x="-311876" y="5543550"/>
            <a:ext cx="1143000" cy="5715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bg1"/>
                </a:solidFill>
                <a:latin typeface="Arial" pitchFamily="34" charset="0"/>
                <a:cs typeface="Arial" pitchFamily="34" charset="0"/>
              </a:rPr>
              <a:t>Nuclear Fusion</a:t>
            </a:r>
            <a:endParaRPr lang="en-AU"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457200" y="2667000"/>
            <a:ext cx="8229600" cy="3889722"/>
          </a:xfrm>
        </p:spPr>
        <p:txBody>
          <a:bodyPr>
            <a:normAutofit/>
          </a:bodyPr>
          <a:lstStyle/>
          <a:p>
            <a:pPr marL="0" indent="0">
              <a:buNone/>
            </a:pPr>
            <a:r>
              <a:rPr lang="en-AU" dirty="0" smtClean="0">
                <a:solidFill>
                  <a:schemeClr val="bg1"/>
                </a:solidFill>
              </a:rPr>
              <a:t>A positron collides with an electron and annihilate each other to become a high energy gamma ray.</a:t>
            </a:r>
          </a:p>
          <a:p>
            <a:pPr marL="0" indent="0">
              <a:buNone/>
            </a:pPr>
            <a:r>
              <a:rPr lang="en-AU" dirty="0" smtClean="0">
                <a:solidFill>
                  <a:schemeClr val="bg1"/>
                </a:solidFill>
              </a:rPr>
              <a:t>As gamma rays make their way out from core of star, their wavelength increases and they turn into the heat, light and UV radiation we see from earth.</a:t>
            </a:r>
            <a:endParaRPr lang="en-AU" dirty="0">
              <a:solidFill>
                <a:schemeClr val="bg1"/>
              </a:solidFill>
            </a:endParaRPr>
          </a:p>
        </p:txBody>
      </p:sp>
      <p:pic>
        <p:nvPicPr>
          <p:cNvPr id="29698" name="Picture 2" descr="http://www.pearsonplaces.com.au/Portals/0/PearsonReader/BookImages/PACSCI10/07/PSCI_10_07_01_07.jpg"/>
          <p:cNvPicPr>
            <a:picLocks noChangeAspect="1" noChangeArrowheads="1"/>
          </p:cNvPicPr>
          <p:nvPr/>
        </p:nvPicPr>
        <p:blipFill>
          <a:blip r:embed="rId3" cstate="print"/>
          <a:srcRect/>
          <a:stretch>
            <a:fillRect/>
          </a:stretch>
        </p:blipFill>
        <p:spPr bwMode="auto">
          <a:xfrm>
            <a:off x="899592" y="1268760"/>
            <a:ext cx="7143750" cy="1219200"/>
          </a:xfrm>
          <a:prstGeom prst="rect">
            <a:avLst/>
          </a:prstGeom>
          <a:noFill/>
        </p:spPr>
      </p:pic>
    </p:spTree>
    <p:extLst>
      <p:ext uri="{BB962C8B-B14F-4D97-AF65-F5344CB8AC3E}">
        <p14:creationId xmlns:p14="http://schemas.microsoft.com/office/powerpoint/2010/main" val="26889627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bg1"/>
                </a:solidFill>
                <a:latin typeface="Arial" pitchFamily="34" charset="0"/>
                <a:cs typeface="Arial" pitchFamily="34" charset="0"/>
              </a:rPr>
              <a:t>Nuclear Fusion</a:t>
            </a:r>
            <a:endParaRPr lang="en-AU" dirty="0">
              <a:solidFill>
                <a:schemeClr val="bg1"/>
              </a:solidFill>
              <a:latin typeface="Arial" pitchFamily="34" charset="0"/>
              <a:cs typeface="Arial" pitchFamily="34" charset="0"/>
            </a:endParaRPr>
          </a:p>
        </p:txBody>
      </p:sp>
      <p:pic>
        <p:nvPicPr>
          <p:cNvPr id="29698" name="Picture 2" descr="http://www.pearsonplaces.com.au/Portals/0/PearsonReader/BookImages/PACSCI10/07/PSCI_10_07_01_07.jpg"/>
          <p:cNvPicPr>
            <a:picLocks noChangeAspect="1" noChangeArrowheads="1"/>
          </p:cNvPicPr>
          <p:nvPr/>
        </p:nvPicPr>
        <p:blipFill>
          <a:blip r:embed="rId3" cstate="print"/>
          <a:srcRect/>
          <a:stretch>
            <a:fillRect/>
          </a:stretch>
        </p:blipFill>
        <p:spPr bwMode="auto">
          <a:xfrm>
            <a:off x="899592" y="1268760"/>
            <a:ext cx="7143750" cy="1219200"/>
          </a:xfrm>
          <a:prstGeom prst="rect">
            <a:avLst/>
          </a:prstGeom>
          <a:noFill/>
        </p:spPr>
      </p:pic>
      <p:pic>
        <p:nvPicPr>
          <p:cNvPr id="29700" name="Picture 4" descr="http://www.pearsonplaces.com.au/Portals/0/PearsonReader/BookImages/PACSCI10/07/PSCI_10_07_01_08.jpg"/>
          <p:cNvPicPr>
            <a:picLocks noChangeAspect="1" noChangeArrowheads="1"/>
          </p:cNvPicPr>
          <p:nvPr/>
        </p:nvPicPr>
        <p:blipFill>
          <a:blip r:embed="rId4" cstate="print"/>
          <a:srcRect/>
          <a:stretch>
            <a:fillRect/>
          </a:stretch>
        </p:blipFill>
        <p:spPr bwMode="auto">
          <a:xfrm>
            <a:off x="1613967" y="2706824"/>
            <a:ext cx="5715000" cy="1295400"/>
          </a:xfrm>
          <a:prstGeom prst="rect">
            <a:avLst/>
          </a:prstGeom>
          <a:noFill/>
        </p:spPr>
      </p:pic>
      <p:pic>
        <p:nvPicPr>
          <p:cNvPr id="29702" name="Picture 6" descr="http://www.pearsonplaces.com.au/Portals/0/PearsonReader/BookImages/PACSCI10/07/PSCI_10_07_01_09.jpg"/>
          <p:cNvPicPr>
            <a:picLocks noChangeAspect="1" noChangeArrowheads="1"/>
          </p:cNvPicPr>
          <p:nvPr/>
        </p:nvPicPr>
        <p:blipFill>
          <a:blip r:embed="rId5" cstate="print"/>
          <a:srcRect/>
          <a:stretch>
            <a:fillRect/>
          </a:stretch>
        </p:blipFill>
        <p:spPr bwMode="auto">
          <a:xfrm>
            <a:off x="899592" y="4221088"/>
            <a:ext cx="7143750" cy="1343025"/>
          </a:xfrm>
          <a:prstGeom prst="rect">
            <a:avLst/>
          </a:prstGeom>
          <a:noFill/>
        </p:spPr>
      </p:pic>
      <p:sp>
        <p:nvSpPr>
          <p:cNvPr id="7" name="Rectangle 6"/>
          <p:cNvSpPr/>
          <p:nvPr/>
        </p:nvSpPr>
        <p:spPr>
          <a:xfrm>
            <a:off x="1259632" y="5517232"/>
            <a:ext cx="6984776" cy="830997"/>
          </a:xfrm>
          <a:prstGeom prst="rect">
            <a:avLst/>
          </a:prstGeom>
        </p:spPr>
        <p:txBody>
          <a:bodyPr wrap="square">
            <a:spAutoFit/>
          </a:bodyPr>
          <a:lstStyle/>
          <a:p>
            <a:r>
              <a:rPr lang="en-AU" sz="2400" dirty="0" smtClean="0">
                <a:solidFill>
                  <a:schemeClr val="bg1"/>
                </a:solidFill>
                <a:latin typeface="Arial" pitchFamily="34" charset="0"/>
                <a:cs typeface="Arial" pitchFamily="34" charset="0"/>
              </a:rPr>
              <a:t>The overall result of all these reactions is that hydrogen is converted into helium and energy</a:t>
            </a:r>
            <a:endParaRPr lang="en-AU" sz="2400" dirty="0">
              <a:solidFill>
                <a:schemeClr val="bg1"/>
              </a:solidFill>
              <a:latin typeface="Arial" pitchFamily="34" charset="0"/>
              <a:cs typeface="Arial" pitchFamily="34" charset="0"/>
            </a:endParaRPr>
          </a:p>
        </p:txBody>
      </p:sp>
      <p:pic>
        <p:nvPicPr>
          <p:cNvPr id="8" name="Picture 2" descr="Pencil, School, Stationery, Writing, Write, Sketch, Pen"/>
          <p:cNvPicPr>
            <a:picLocks noChangeAspect="1" noChangeArrowheads="1"/>
          </p:cNvPicPr>
          <p:nvPr/>
        </p:nvPicPr>
        <p:blipFill>
          <a:blip r:embed="rId6" cstate="print"/>
          <a:srcRect/>
          <a:stretch>
            <a:fillRect/>
          </a:stretch>
        </p:blipFill>
        <p:spPr bwMode="auto">
          <a:xfrm rot="5400000">
            <a:off x="476250" y="5772150"/>
            <a:ext cx="1143000" cy="571500"/>
          </a:xfrm>
          <a:prstGeom prst="rect">
            <a:avLst/>
          </a:prstGeom>
          <a:noFill/>
        </p:spPr>
      </p:pic>
    </p:spTree>
    <p:extLst>
      <p:ext uri="{BB962C8B-B14F-4D97-AF65-F5344CB8AC3E}">
        <p14:creationId xmlns:p14="http://schemas.microsoft.com/office/powerpoint/2010/main" val="2378336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pad1.whstatic.com/images/thumb/f/fe/Remember-the-Order-of-the-Planets-in-Our-Solar-System-Step-2.jpg/550px-Remember-the-Order-of-the-Planets-in-Our-Solar-System-Step-2.jpg"/>
          <p:cNvPicPr>
            <a:picLocks noChangeAspect="1" noChangeArrowheads="1"/>
          </p:cNvPicPr>
          <p:nvPr/>
        </p:nvPicPr>
        <p:blipFill>
          <a:blip r:embed="rId3"/>
          <a:srcRect/>
          <a:stretch>
            <a:fillRect/>
          </a:stretch>
        </p:blipFill>
        <p:spPr bwMode="auto">
          <a:xfrm>
            <a:off x="304800" y="2057400"/>
            <a:ext cx="4694835" cy="3124200"/>
          </a:xfrm>
          <a:prstGeom prst="rect">
            <a:avLst/>
          </a:prstGeom>
          <a:noFill/>
        </p:spPr>
      </p:pic>
      <p:pic>
        <p:nvPicPr>
          <p:cNvPr id="12292" name="Picture 4" descr="http://wiki.blogs.com/photos/uncategorized/2007/05/23/remember.jpg">
            <a:hlinkClick r:id="rId4"/>
          </p:cNvPr>
          <p:cNvPicPr>
            <a:picLocks noChangeAspect="1" noChangeArrowheads="1"/>
          </p:cNvPicPr>
          <p:nvPr/>
        </p:nvPicPr>
        <p:blipFill>
          <a:blip r:embed="rId5"/>
          <a:srcRect/>
          <a:stretch>
            <a:fillRect/>
          </a:stretch>
        </p:blipFill>
        <p:spPr bwMode="auto">
          <a:xfrm>
            <a:off x="5181600" y="2286000"/>
            <a:ext cx="3571875" cy="2266951"/>
          </a:xfrm>
          <a:prstGeom prst="rect">
            <a:avLst/>
          </a:prstGeom>
          <a:noFill/>
        </p:spPr>
      </p:pic>
      <p:sp>
        <p:nvSpPr>
          <p:cNvPr id="5" name="Title 4"/>
          <p:cNvSpPr>
            <a:spLocks noGrp="1"/>
          </p:cNvSpPr>
          <p:nvPr>
            <p:ph type="title"/>
          </p:nvPr>
        </p:nvSpPr>
        <p:spPr/>
        <p:txBody>
          <a:bodyPr>
            <a:normAutofit fontScale="90000"/>
          </a:bodyPr>
          <a:lstStyle/>
          <a:p>
            <a:r>
              <a:rPr lang="en-US" dirty="0" smtClean="0">
                <a:solidFill>
                  <a:schemeClr val="bg1"/>
                </a:solidFill>
              </a:rPr>
              <a:t>The order of planets in our solar system</a:t>
            </a:r>
            <a:endParaRPr lang="en-US" dirty="0">
              <a:solidFill>
                <a:schemeClr val="bg1"/>
              </a:solidFill>
            </a:endParaRPr>
          </a:p>
        </p:txBody>
      </p:sp>
      <p:sp>
        <p:nvSpPr>
          <p:cNvPr id="6" name="Content Placeholder 5"/>
          <p:cNvSpPr>
            <a:spLocks noGrp="1"/>
          </p:cNvSpPr>
          <p:nvPr>
            <p:ph idx="1"/>
          </p:nvPr>
        </p:nvSpPr>
        <p:spPr>
          <a:xfrm>
            <a:off x="457200" y="5410200"/>
            <a:ext cx="8229600" cy="1295400"/>
          </a:xfrm>
        </p:spPr>
        <p:txBody>
          <a:bodyPr>
            <a:normAutofit/>
          </a:bodyPr>
          <a:lstStyle/>
          <a:p>
            <a:pPr>
              <a:buNone/>
            </a:pPr>
            <a:endParaRPr lang="en-US" dirty="0" smtClean="0">
              <a:solidFill>
                <a:schemeClr val="bg1"/>
              </a:solidFill>
            </a:endParaRPr>
          </a:p>
          <a:p>
            <a:pPr>
              <a:buNone/>
            </a:pPr>
            <a:r>
              <a:rPr lang="en-US" dirty="0" smtClean="0">
                <a:solidFill>
                  <a:schemeClr val="bg1"/>
                </a:solidFill>
              </a:rPr>
              <a:t>How do you remember?</a:t>
            </a:r>
            <a:endParaRPr lang="en-US" dirty="0">
              <a:solidFill>
                <a:schemeClr val="bg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4930" name="Picture 2" descr="https://thenypost.files.wordpress.com/2013/12/sun.jpg">
            <a:hlinkClick r:id="rId3"/>
          </p:cNvPr>
          <p:cNvPicPr>
            <a:picLocks noChangeAspect="1" noChangeArrowheads="1"/>
          </p:cNvPicPr>
          <p:nvPr/>
        </p:nvPicPr>
        <p:blipFill>
          <a:blip r:embed="rId4"/>
          <a:srcRect/>
          <a:stretch>
            <a:fillRect/>
          </a:stretch>
        </p:blipFill>
        <p:spPr bwMode="auto">
          <a:xfrm>
            <a:off x="1447800" y="0"/>
            <a:ext cx="6625330" cy="4419600"/>
          </a:xfrm>
          <a:prstGeom prst="rect">
            <a:avLst/>
          </a:prstGeom>
          <a:noFill/>
        </p:spPr>
      </p:pic>
      <p:sp>
        <p:nvSpPr>
          <p:cNvPr id="3" name="Text Placeholder 2"/>
          <p:cNvSpPr>
            <a:spLocks noGrp="1"/>
          </p:cNvSpPr>
          <p:nvPr>
            <p:ph type="body" idx="1"/>
          </p:nvPr>
        </p:nvSpPr>
        <p:spPr/>
        <p:txBody>
          <a:bodyPr/>
          <a:lstStyle/>
          <a:p>
            <a:r>
              <a:rPr lang="en-US" dirty="0" smtClean="0">
                <a:solidFill>
                  <a:schemeClr val="bg1"/>
                </a:solidFill>
                <a:hlinkClick r:id="rId5"/>
              </a:rPr>
              <a:t>They Might Be Giants - Why Does the Sun Shine</a:t>
            </a:r>
            <a:endParaRPr lang="en-US" dirty="0">
              <a:solidFill>
                <a:schemeClr val="bg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Key Ideas: BRIGHTNESS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Explain the term apparent magnitude</a:t>
            </a:r>
          </a:p>
          <a:p>
            <a:r>
              <a:rPr lang="en-US" dirty="0" smtClean="0">
                <a:solidFill>
                  <a:schemeClr val="bg1"/>
                </a:solidFill>
              </a:rPr>
              <a:t>Discuss the distance between the stars</a:t>
            </a:r>
          </a:p>
          <a:p>
            <a:r>
              <a:rPr lang="en-US" dirty="0" smtClean="0">
                <a:solidFill>
                  <a:schemeClr val="bg1"/>
                </a:solidFill>
              </a:rPr>
              <a:t>Convert light years to parsecs</a:t>
            </a:r>
          </a:p>
          <a:p>
            <a:r>
              <a:rPr lang="en-US" dirty="0" smtClean="0">
                <a:solidFill>
                  <a:schemeClr val="bg1"/>
                </a:solidFill>
              </a:rPr>
              <a:t>Discuss absolute magnitude</a:t>
            </a:r>
          </a:p>
          <a:p>
            <a:endParaRPr lang="en-US" dirty="0"/>
          </a:p>
        </p:txBody>
      </p:sp>
      <p:pic>
        <p:nvPicPr>
          <p:cNvPr id="1026" name="Picture 2" descr="File:Lightbulb.jpg">
            <a:hlinkClick r:id="rId3"/>
          </p:cNvPr>
          <p:cNvPicPr>
            <a:picLocks noChangeAspect="1" noChangeArrowheads="1"/>
          </p:cNvPicPr>
          <p:nvPr/>
        </p:nvPicPr>
        <p:blipFill>
          <a:blip r:embed="rId4"/>
          <a:srcRect/>
          <a:stretch>
            <a:fillRect/>
          </a:stretch>
        </p:blipFill>
        <p:spPr bwMode="auto">
          <a:xfrm>
            <a:off x="5638800" y="3505199"/>
            <a:ext cx="2514600" cy="2658667"/>
          </a:xfrm>
          <a:prstGeom prst="rect">
            <a:avLst/>
          </a:prstGeom>
          <a:noFill/>
        </p:spPr>
      </p:pic>
    </p:spTree>
    <p:extLst>
      <p:ext uri="{BB962C8B-B14F-4D97-AF65-F5344CB8AC3E}">
        <p14:creationId xmlns:p14="http://schemas.microsoft.com/office/powerpoint/2010/main" val="33161569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solidFill>
                  <a:schemeClr val="bg1"/>
                </a:solidFill>
              </a:rPr>
              <a:t>Hertzsprung</a:t>
            </a:r>
            <a:r>
              <a:rPr lang="en-AU" dirty="0" smtClean="0">
                <a:solidFill>
                  <a:schemeClr val="bg1"/>
                </a:solidFill>
              </a:rPr>
              <a:t> – Russell Diagram</a:t>
            </a:r>
            <a:endParaRPr lang="en-AU" dirty="0">
              <a:solidFill>
                <a:schemeClr val="bg1"/>
              </a:solidFill>
            </a:endParaRPr>
          </a:p>
        </p:txBody>
      </p:sp>
      <p:sp>
        <p:nvSpPr>
          <p:cNvPr id="3" name="Content Placeholder 2"/>
          <p:cNvSpPr>
            <a:spLocks noGrp="1"/>
          </p:cNvSpPr>
          <p:nvPr>
            <p:ph idx="1"/>
          </p:nvPr>
        </p:nvSpPr>
        <p:spPr/>
        <p:txBody>
          <a:bodyPr/>
          <a:lstStyle/>
          <a:p>
            <a:endParaRPr lang="en-AU"/>
          </a:p>
        </p:txBody>
      </p:sp>
      <p:pic>
        <p:nvPicPr>
          <p:cNvPr id="40962" name="Picture 2" descr="http://www.pearsonplaces.com.au/Portals/0/PearsonReader/BookImages/PACSCI10/07/PSCI_10_07_01_10.jpg"/>
          <p:cNvPicPr>
            <a:picLocks noChangeAspect="1" noChangeArrowheads="1"/>
          </p:cNvPicPr>
          <p:nvPr/>
        </p:nvPicPr>
        <p:blipFill>
          <a:blip r:embed="rId3" cstate="print"/>
          <a:srcRect/>
          <a:stretch>
            <a:fillRect/>
          </a:stretch>
        </p:blipFill>
        <p:spPr bwMode="auto">
          <a:xfrm>
            <a:off x="34800" y="1268760"/>
            <a:ext cx="8929688" cy="4655344"/>
          </a:xfrm>
          <a:prstGeom prst="rect">
            <a:avLst/>
          </a:prstGeom>
          <a:noFill/>
        </p:spPr>
      </p:pic>
      <p:sp>
        <p:nvSpPr>
          <p:cNvPr id="5" name="Rectangle 4"/>
          <p:cNvSpPr/>
          <p:nvPr/>
        </p:nvSpPr>
        <p:spPr>
          <a:xfrm>
            <a:off x="762000" y="6027003"/>
            <a:ext cx="7560840" cy="830997"/>
          </a:xfrm>
          <a:prstGeom prst="rect">
            <a:avLst/>
          </a:prstGeom>
        </p:spPr>
        <p:txBody>
          <a:bodyPr wrap="square">
            <a:spAutoFit/>
          </a:bodyPr>
          <a:lstStyle/>
          <a:p>
            <a:pPr algn="ctr"/>
            <a:r>
              <a:rPr lang="en-AU" sz="2400" dirty="0" smtClean="0">
                <a:solidFill>
                  <a:schemeClr val="bg1"/>
                </a:solidFill>
                <a:latin typeface="Arial" pitchFamily="34" charset="0"/>
                <a:cs typeface="Arial" pitchFamily="34" charset="0"/>
              </a:rPr>
              <a:t>The H-R diagram shows a relationship between the brightness and temperature of a star.</a:t>
            </a:r>
            <a:endParaRPr lang="en-AU" sz="2400" dirty="0">
              <a:solidFill>
                <a:schemeClr val="bg1"/>
              </a:solidFill>
              <a:latin typeface="Arial" pitchFamily="34" charset="0"/>
              <a:cs typeface="Arial" pitchFamily="34" charset="0"/>
            </a:endParaRPr>
          </a:p>
        </p:txBody>
      </p:sp>
      <p:pic>
        <p:nvPicPr>
          <p:cNvPr id="6" name="Picture 2" descr="Pencil, School, Stationery, Writing, Write, Sketch, Pen"/>
          <p:cNvPicPr>
            <a:picLocks noChangeAspect="1" noChangeArrowheads="1"/>
          </p:cNvPicPr>
          <p:nvPr/>
        </p:nvPicPr>
        <p:blipFill>
          <a:blip r:embed="rId4" cstate="print"/>
          <a:srcRect/>
          <a:stretch>
            <a:fillRect/>
          </a:stretch>
        </p:blipFill>
        <p:spPr bwMode="auto">
          <a:xfrm rot="5400000">
            <a:off x="247650" y="6000750"/>
            <a:ext cx="1143000" cy="5715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solidFill>
                  <a:schemeClr val="bg1"/>
                </a:solidFill>
                <a:latin typeface="Arial" pitchFamily="34" charset="0"/>
                <a:cs typeface="Arial" pitchFamily="34" charset="0"/>
              </a:rPr>
              <a:t>Hetrzsprung</a:t>
            </a:r>
            <a:r>
              <a:rPr lang="en-AU" dirty="0" smtClean="0">
                <a:solidFill>
                  <a:schemeClr val="bg1"/>
                </a:solidFill>
                <a:latin typeface="Arial" pitchFamily="34" charset="0"/>
                <a:cs typeface="Arial" pitchFamily="34" charset="0"/>
              </a:rPr>
              <a:t> – Russell Diagram</a:t>
            </a:r>
            <a:endParaRPr lang="en-AU" dirty="0">
              <a:solidFill>
                <a:schemeClr val="bg1"/>
              </a:solidFill>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10000"/>
          </a:bodyPr>
          <a:lstStyle/>
          <a:p>
            <a:r>
              <a:rPr lang="en-AU" sz="2800" dirty="0" smtClean="0">
                <a:solidFill>
                  <a:schemeClr val="bg1"/>
                </a:solidFill>
                <a:latin typeface="Arial" pitchFamily="34" charset="0"/>
                <a:cs typeface="Arial" pitchFamily="34" charset="0"/>
              </a:rPr>
              <a:t>When absolute magnitude (brightness) was placed on one axis and spectral class (colour) on the other, they noticed that the stars fell into a number of clearly defined groups.</a:t>
            </a:r>
          </a:p>
          <a:p>
            <a:endParaRPr lang="en-AU" sz="2800" dirty="0" smtClean="0">
              <a:solidFill>
                <a:schemeClr val="bg1"/>
              </a:solidFill>
              <a:latin typeface="Arial" pitchFamily="34" charset="0"/>
              <a:cs typeface="Arial" pitchFamily="34" charset="0"/>
            </a:endParaRPr>
          </a:p>
          <a:p>
            <a:r>
              <a:rPr lang="en-AU" sz="2800" dirty="0" smtClean="0">
                <a:solidFill>
                  <a:schemeClr val="bg1"/>
                </a:solidFill>
                <a:latin typeface="Arial" pitchFamily="34" charset="0"/>
                <a:cs typeface="Arial" pitchFamily="34" charset="0"/>
              </a:rPr>
              <a:t>H-R diagrams were also interpreted as showing that stars were changing from one 'type' to another. These changes became known as the </a:t>
            </a:r>
            <a:r>
              <a:rPr lang="en-AU" sz="2800" dirty="0" smtClean="0">
                <a:solidFill>
                  <a:srgbClr val="FFFF00"/>
                </a:solidFill>
                <a:latin typeface="Arial" pitchFamily="34" charset="0"/>
                <a:cs typeface="Arial" pitchFamily="34" charset="0"/>
              </a:rPr>
              <a:t>'life cycle' </a:t>
            </a:r>
            <a:r>
              <a:rPr lang="en-AU" sz="2800" dirty="0" smtClean="0">
                <a:solidFill>
                  <a:schemeClr val="bg1"/>
                </a:solidFill>
                <a:latin typeface="Arial" pitchFamily="34" charset="0"/>
                <a:cs typeface="Arial" pitchFamily="34" charset="0"/>
              </a:rPr>
              <a:t>of a star.</a:t>
            </a:r>
          </a:p>
          <a:p>
            <a:endParaRPr lang="en-AU" sz="2800" dirty="0" smtClean="0">
              <a:solidFill>
                <a:schemeClr val="bg1"/>
              </a:solidFill>
              <a:latin typeface="Arial" pitchFamily="34" charset="0"/>
              <a:cs typeface="Arial" pitchFamily="34" charset="0"/>
            </a:endParaRPr>
          </a:p>
          <a:p>
            <a:r>
              <a:rPr lang="en-US" sz="2800" u="sng" dirty="0" smtClean="0">
                <a:hlinkClick r:id="rId3"/>
              </a:rPr>
              <a:t>https://m.youtube.com/watch?v=PM9CQDlQI0A</a:t>
            </a:r>
            <a:endParaRPr lang="en-US" sz="2800" dirty="0" smtClean="0"/>
          </a:p>
          <a:p>
            <a:endParaRPr lang="en-AU" sz="2800" dirty="0">
              <a:solidFill>
                <a:schemeClr val="bg1"/>
              </a:solidFill>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solidFill>
                  <a:schemeClr val="bg1"/>
                </a:solidFill>
                <a:latin typeface="Arial" pitchFamily="34" charset="0"/>
                <a:cs typeface="Arial" pitchFamily="34" charset="0"/>
              </a:rPr>
              <a:t>Hertzsprung</a:t>
            </a:r>
            <a:r>
              <a:rPr lang="en-AU" dirty="0" smtClean="0">
                <a:solidFill>
                  <a:schemeClr val="bg1"/>
                </a:solidFill>
                <a:latin typeface="Arial" pitchFamily="34" charset="0"/>
                <a:cs typeface="Arial" pitchFamily="34" charset="0"/>
              </a:rPr>
              <a:t> – Russell Diagram</a:t>
            </a:r>
            <a:endParaRPr lang="en-AU"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457200" y="1412776"/>
            <a:ext cx="8229600" cy="4525963"/>
          </a:xfrm>
        </p:spPr>
        <p:txBody>
          <a:bodyPr>
            <a:noAutofit/>
          </a:bodyPr>
          <a:lstStyle/>
          <a:p>
            <a:pPr>
              <a:buNone/>
            </a:pPr>
            <a:r>
              <a:rPr lang="en-AU" sz="2800" dirty="0" smtClean="0">
                <a:solidFill>
                  <a:schemeClr val="bg1"/>
                </a:solidFill>
                <a:latin typeface="Arial" pitchFamily="34" charset="0"/>
                <a:cs typeface="Arial" pitchFamily="34" charset="0"/>
              </a:rPr>
              <a:t>	On an H-R diagram, most stars fall on a broad line running from the top left-hand corner to the bottom right-hand corner of the H-R diagram. This line is known as the </a:t>
            </a:r>
            <a:r>
              <a:rPr lang="en-AU" sz="2800" b="1" dirty="0" smtClean="0">
                <a:solidFill>
                  <a:schemeClr val="bg1"/>
                </a:solidFill>
                <a:latin typeface="Arial" pitchFamily="34" charset="0"/>
                <a:cs typeface="Arial" pitchFamily="34" charset="0"/>
              </a:rPr>
              <a:t>main sequence </a:t>
            </a:r>
          </a:p>
          <a:p>
            <a:pPr>
              <a:buNone/>
            </a:pPr>
            <a:endParaRPr lang="en-AU" sz="2800" dirty="0" smtClean="0">
              <a:solidFill>
                <a:schemeClr val="bg1"/>
              </a:solidFill>
              <a:latin typeface="Arial" pitchFamily="34" charset="0"/>
              <a:cs typeface="Arial" pitchFamily="34" charset="0"/>
            </a:endParaRPr>
          </a:p>
          <a:p>
            <a:pPr>
              <a:buNone/>
            </a:pPr>
            <a:r>
              <a:rPr lang="en-AU" sz="2800" dirty="0" smtClean="0">
                <a:solidFill>
                  <a:schemeClr val="bg1"/>
                </a:solidFill>
                <a:latin typeface="Arial" pitchFamily="34" charset="0"/>
                <a:cs typeface="Arial" pitchFamily="34" charset="0"/>
              </a:rPr>
              <a:t>	In a main sequence star, gravity and radiation pressure are in equilibrium, they balance each other out, giving the star a constant radius and brightness. This equilibrium can last for millions or even billions of years until the hydrogen in the core of the star starts to run out.</a:t>
            </a:r>
            <a:endParaRPr lang="en-AU" sz="2800" dirty="0">
              <a:solidFill>
                <a:schemeClr val="bg1"/>
              </a:solidFill>
              <a:latin typeface="Arial" pitchFamily="34" charset="0"/>
              <a:cs typeface="Arial" pitchFamily="34" charset="0"/>
            </a:endParaRPr>
          </a:p>
        </p:txBody>
      </p:sp>
      <p:pic>
        <p:nvPicPr>
          <p:cNvPr id="4" name="Picture 2" descr="Pencil, School, Stationery, Writing, Write, Sketch, Pen"/>
          <p:cNvPicPr>
            <a:picLocks noChangeAspect="1" noChangeArrowheads="1"/>
          </p:cNvPicPr>
          <p:nvPr/>
        </p:nvPicPr>
        <p:blipFill>
          <a:blip r:embed="rId3" cstate="print"/>
          <a:srcRect/>
          <a:stretch>
            <a:fillRect/>
          </a:stretch>
        </p:blipFill>
        <p:spPr bwMode="auto">
          <a:xfrm rot="5400000">
            <a:off x="19050" y="1809750"/>
            <a:ext cx="1143000" cy="5715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chemeClr val="bg1"/>
                </a:solidFill>
              </a:rPr>
              <a:t>Life cycle of a star</a:t>
            </a:r>
            <a:endParaRPr lang="en-US" dirty="0">
              <a:solidFill>
                <a:schemeClr val="bg1"/>
              </a:solidFill>
            </a:endParaRPr>
          </a:p>
        </p:txBody>
      </p:sp>
      <p:sp>
        <p:nvSpPr>
          <p:cNvPr id="3" name="Content Placeholder 2"/>
          <p:cNvSpPr>
            <a:spLocks noGrp="1"/>
          </p:cNvSpPr>
          <p:nvPr>
            <p:ph idx="1"/>
          </p:nvPr>
        </p:nvSpPr>
        <p:spPr>
          <a:xfrm>
            <a:off x="457200" y="4572000"/>
            <a:ext cx="8382000" cy="1981200"/>
          </a:xfrm>
        </p:spPr>
        <p:txBody>
          <a:bodyPr>
            <a:normAutofit fontScale="85000" lnSpcReduction="10000"/>
          </a:bodyPr>
          <a:lstStyle/>
          <a:p>
            <a:r>
              <a:rPr lang="en-US" dirty="0" smtClean="0">
                <a:solidFill>
                  <a:schemeClr val="bg1"/>
                </a:solidFill>
              </a:rPr>
              <a:t>Stars top left: 		hotter, brighter, bigger, </a:t>
            </a:r>
            <a:r>
              <a:rPr lang="en-US" i="1" dirty="0" smtClean="0">
                <a:solidFill>
                  <a:schemeClr val="bg1"/>
                </a:solidFill>
              </a:rPr>
              <a:t>heavier</a:t>
            </a:r>
          </a:p>
          <a:p>
            <a:r>
              <a:rPr lang="en-US" dirty="0" smtClean="0">
                <a:solidFill>
                  <a:schemeClr val="bg1"/>
                </a:solidFill>
              </a:rPr>
              <a:t>Stars bottom right: 	cooler, dimmer, smaller, </a:t>
            </a:r>
          </a:p>
          <a:p>
            <a:r>
              <a:rPr lang="en-US" dirty="0" smtClean="0">
                <a:solidFill>
                  <a:schemeClr val="bg1"/>
                </a:solidFill>
              </a:rPr>
              <a:t>Typical stars on main sequence start their lives bottom right and move toward top left</a:t>
            </a:r>
            <a:endParaRPr lang="en-US" dirty="0">
              <a:solidFill>
                <a:schemeClr val="bg1"/>
              </a:solidFill>
            </a:endParaRPr>
          </a:p>
        </p:txBody>
      </p:sp>
      <p:pic>
        <p:nvPicPr>
          <p:cNvPr id="4" name="Picture 2" descr="http://www.pearsonplaces.com.au/Portals/0/PearsonReader/BookImages/PACSCI10/07/PSCI_10_07_01_10.jpg"/>
          <p:cNvPicPr>
            <a:picLocks noChangeAspect="1" noChangeArrowheads="1"/>
          </p:cNvPicPr>
          <p:nvPr/>
        </p:nvPicPr>
        <p:blipFill>
          <a:blip r:embed="rId3" cstate="print"/>
          <a:srcRect/>
          <a:stretch>
            <a:fillRect/>
          </a:stretch>
        </p:blipFill>
        <p:spPr bwMode="auto">
          <a:xfrm>
            <a:off x="1371600" y="990600"/>
            <a:ext cx="6373688" cy="3322816"/>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bg1"/>
                </a:solidFill>
                <a:latin typeface="Arial" pitchFamily="34" charset="0"/>
                <a:cs typeface="Arial" pitchFamily="34" charset="0"/>
              </a:rPr>
              <a:t>The Origin of Stars</a:t>
            </a:r>
            <a:endParaRPr lang="en-AU"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457200" y="1600200"/>
            <a:ext cx="4330824" cy="4525963"/>
          </a:xfrm>
        </p:spPr>
        <p:txBody>
          <a:bodyPr>
            <a:normAutofit/>
          </a:bodyPr>
          <a:lstStyle/>
          <a:p>
            <a:pPr>
              <a:lnSpc>
                <a:spcPct val="90000"/>
              </a:lnSpc>
            </a:pPr>
            <a:r>
              <a:rPr lang="en-US" sz="2800" b="1" dirty="0">
                <a:solidFill>
                  <a:schemeClr val="bg1"/>
                </a:solidFill>
                <a:latin typeface="Arial" panose="020B0604020202020204" pitchFamily="34" charset="0"/>
                <a:cs typeface="Arial" panose="020B0604020202020204" pitchFamily="34" charset="0"/>
              </a:rPr>
              <a:t>Nebula</a:t>
            </a:r>
            <a:r>
              <a:rPr lang="en-US" sz="2800" dirty="0">
                <a:solidFill>
                  <a:schemeClr val="bg1"/>
                </a:solidFill>
                <a:latin typeface="Arial" panose="020B0604020202020204" pitchFamily="34" charset="0"/>
                <a:cs typeface="Arial" panose="020B0604020202020204" pitchFamily="34" charset="0"/>
              </a:rPr>
              <a:t>: A large cloud of gas (helium and hydrogen) and dust which forms into a star.</a:t>
            </a:r>
          </a:p>
          <a:p>
            <a:pPr>
              <a:lnSpc>
                <a:spcPct val="90000"/>
              </a:lnSpc>
            </a:pPr>
            <a:endParaRPr lang="en-US" sz="2800" dirty="0" smtClean="0">
              <a:solidFill>
                <a:schemeClr val="bg1"/>
              </a:solidFill>
              <a:latin typeface="Arial" panose="020B0604020202020204" pitchFamily="34" charset="0"/>
              <a:cs typeface="Arial" panose="020B0604020202020204" pitchFamily="34" charset="0"/>
            </a:endParaRPr>
          </a:p>
          <a:p>
            <a:pPr>
              <a:lnSpc>
                <a:spcPct val="90000"/>
              </a:lnSpc>
              <a:buNone/>
            </a:pPr>
            <a:r>
              <a:rPr lang="en-US" sz="2800" dirty="0" smtClean="0">
                <a:solidFill>
                  <a:schemeClr val="bg1"/>
                </a:solidFill>
                <a:latin typeface="Arial" panose="020B0604020202020204" pitchFamily="34" charset="0"/>
                <a:cs typeface="Arial" panose="020B0604020202020204" pitchFamily="34" charset="0"/>
              </a:rPr>
              <a:t>	Dust </a:t>
            </a:r>
            <a:r>
              <a:rPr lang="en-US" sz="2800" dirty="0">
                <a:solidFill>
                  <a:schemeClr val="bg1"/>
                </a:solidFill>
                <a:latin typeface="Arial" panose="020B0604020202020204" pitchFamily="34" charset="0"/>
                <a:cs typeface="Arial" panose="020B0604020202020204" pitchFamily="34" charset="0"/>
              </a:rPr>
              <a:t>and gas particles exert a gravitational force on each other which keeps pulling them closer together.</a:t>
            </a:r>
            <a:endParaRPr lang="en-US" sz="2800" u="sng" dirty="0">
              <a:solidFill>
                <a:schemeClr val="bg1"/>
              </a:solidFill>
              <a:latin typeface="Arial" panose="020B0604020202020204" pitchFamily="34" charset="0"/>
              <a:cs typeface="Arial" panose="020B0604020202020204" pitchFamily="34" charset="0"/>
            </a:endParaRPr>
          </a:p>
          <a:p>
            <a:endParaRPr lang="en-AU" sz="2800" dirty="0">
              <a:latin typeface="Arial" pitchFamily="34" charset="0"/>
              <a:cs typeface="Arial" pitchFamily="34" charset="0"/>
            </a:endParaRPr>
          </a:p>
        </p:txBody>
      </p:sp>
      <p:pic>
        <p:nvPicPr>
          <p:cNvPr id="4" name="Picture 3" descr="C:\My Documents\My Pictures\Nebulas_BH\orion_nebul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600200"/>
            <a:ext cx="4019550" cy="4343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84168" y="6093296"/>
            <a:ext cx="1845919" cy="369332"/>
          </a:xfrm>
          <a:prstGeom prst="rect">
            <a:avLst/>
          </a:prstGeom>
          <a:noFill/>
        </p:spPr>
        <p:txBody>
          <a:bodyPr wrap="square" rtlCol="0">
            <a:spAutoFit/>
          </a:bodyPr>
          <a:lstStyle/>
          <a:p>
            <a:r>
              <a:rPr lang="en-AU" dirty="0" smtClean="0">
                <a:solidFill>
                  <a:schemeClr val="bg1"/>
                </a:solidFill>
                <a:latin typeface="Arial" panose="020B0604020202020204" pitchFamily="34" charset="0"/>
                <a:cs typeface="Arial" panose="020B0604020202020204" pitchFamily="34" charset="0"/>
              </a:rPr>
              <a:t>Orion Nebula</a:t>
            </a:r>
            <a:endParaRPr lang="en-AU" dirty="0">
              <a:solidFill>
                <a:schemeClr val="bg1"/>
              </a:solidFill>
              <a:latin typeface="Arial" panose="020B0604020202020204" pitchFamily="34" charset="0"/>
              <a:cs typeface="Arial" panose="020B0604020202020204" pitchFamily="34" charset="0"/>
            </a:endParaRPr>
          </a:p>
        </p:txBody>
      </p:sp>
      <p:pic>
        <p:nvPicPr>
          <p:cNvPr id="6" name="Picture 2" descr="Pencil, School, Stationery, Writing, Write, Sketch, Pen"/>
          <p:cNvPicPr>
            <a:picLocks noChangeAspect="1" noChangeArrowheads="1"/>
          </p:cNvPicPr>
          <p:nvPr/>
        </p:nvPicPr>
        <p:blipFill>
          <a:blip r:embed="rId4" cstate="print"/>
          <a:srcRect/>
          <a:stretch>
            <a:fillRect/>
          </a:stretch>
        </p:blipFill>
        <p:spPr bwMode="auto">
          <a:xfrm rot="5400000">
            <a:off x="19050" y="2038350"/>
            <a:ext cx="1143000" cy="5715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bg1"/>
                </a:solidFill>
                <a:latin typeface="Arial" pitchFamily="34" charset="0"/>
                <a:cs typeface="Arial" pitchFamily="34" charset="0"/>
              </a:rPr>
              <a:t>The Origin of </a:t>
            </a:r>
            <a:r>
              <a:rPr lang="en-AU" dirty="0" smtClean="0">
                <a:solidFill>
                  <a:schemeClr val="bg1"/>
                </a:solidFill>
                <a:latin typeface="Arial" pitchFamily="34" charset="0"/>
                <a:cs typeface="Arial" pitchFamily="34" charset="0"/>
              </a:rPr>
              <a:t>Stars</a:t>
            </a:r>
            <a:endParaRPr lang="en-AU" dirty="0">
              <a:solidFill>
                <a:schemeClr val="bg1"/>
              </a:solidFill>
            </a:endParaRPr>
          </a:p>
        </p:txBody>
      </p:sp>
      <p:sp>
        <p:nvSpPr>
          <p:cNvPr id="3" name="Content Placeholder 2"/>
          <p:cNvSpPr>
            <a:spLocks noGrp="1"/>
          </p:cNvSpPr>
          <p:nvPr>
            <p:ph idx="1"/>
          </p:nvPr>
        </p:nvSpPr>
        <p:spPr>
          <a:xfrm>
            <a:off x="457200" y="1600200"/>
            <a:ext cx="4186808" cy="4525963"/>
          </a:xfrm>
        </p:spPr>
        <p:txBody>
          <a:bodyPr>
            <a:normAutofit/>
          </a:bodyPr>
          <a:lstStyle/>
          <a:p>
            <a:r>
              <a:rPr lang="en-US" sz="2800" dirty="0">
                <a:solidFill>
                  <a:schemeClr val="bg1"/>
                </a:solidFill>
                <a:latin typeface="Arial" panose="020B0604020202020204" pitchFamily="34" charset="0"/>
                <a:cs typeface="Arial" panose="020B0604020202020204" pitchFamily="34" charset="0"/>
              </a:rPr>
              <a:t>As the particles pull closer together the temperature increases</a:t>
            </a:r>
            <a:r>
              <a:rPr lang="en-US" sz="2800" dirty="0" smtClean="0">
                <a:solidFill>
                  <a:schemeClr val="bg1"/>
                </a:solidFill>
                <a:latin typeface="Arial" panose="020B0604020202020204" pitchFamily="34" charset="0"/>
                <a:cs typeface="Arial" panose="020B0604020202020204" pitchFamily="34" charset="0"/>
              </a:rPr>
              <a:t>.</a:t>
            </a:r>
          </a:p>
          <a:p>
            <a:pPr>
              <a:buNone/>
            </a:pPr>
            <a:endParaRPr lang="en-US" sz="2800" dirty="0">
              <a:solidFill>
                <a:schemeClr val="bg1"/>
              </a:solidFill>
              <a:latin typeface="Arial" panose="020B0604020202020204" pitchFamily="34" charset="0"/>
              <a:cs typeface="Arial" panose="020B0604020202020204" pitchFamily="34" charset="0"/>
            </a:endParaRPr>
          </a:p>
          <a:p>
            <a:r>
              <a:rPr lang="en-US" sz="2800" dirty="0">
                <a:solidFill>
                  <a:schemeClr val="bg1"/>
                </a:solidFill>
                <a:latin typeface="Arial" panose="020B0604020202020204" pitchFamily="34" charset="0"/>
                <a:cs typeface="Arial" panose="020B0604020202020204" pitchFamily="34" charset="0"/>
              </a:rPr>
              <a:t>At </a:t>
            </a:r>
            <a:r>
              <a:rPr lang="en-US" sz="2800" dirty="0" smtClean="0">
                <a:solidFill>
                  <a:schemeClr val="bg1"/>
                </a:solidFill>
                <a:latin typeface="Arial" panose="020B0604020202020204" pitchFamily="34" charset="0"/>
                <a:cs typeface="Arial" panose="020B0604020202020204" pitchFamily="34" charset="0"/>
              </a:rPr>
              <a:t>10,000,000</a:t>
            </a:r>
            <a:r>
              <a:rPr lang="en-US" sz="2800" baseline="30000" dirty="0" smtClean="0">
                <a:solidFill>
                  <a:schemeClr val="bg1"/>
                </a:solidFill>
                <a:latin typeface="Arial" panose="020B0604020202020204" pitchFamily="34" charset="0"/>
                <a:cs typeface="Arial" panose="020B0604020202020204" pitchFamily="34" charset="0"/>
              </a:rPr>
              <a:t>o</a:t>
            </a:r>
            <a:r>
              <a:rPr lang="en-US" sz="2800" dirty="0" smtClean="0">
                <a:solidFill>
                  <a:schemeClr val="bg1"/>
                </a:solidFill>
                <a:latin typeface="Arial" panose="020B0604020202020204" pitchFamily="34" charset="0"/>
                <a:cs typeface="Arial" panose="020B0604020202020204" pitchFamily="34" charset="0"/>
              </a:rPr>
              <a:t>C </a:t>
            </a:r>
            <a:r>
              <a:rPr lang="en-US" sz="2800" dirty="0">
                <a:solidFill>
                  <a:schemeClr val="bg1"/>
                </a:solidFill>
                <a:latin typeface="Arial" panose="020B0604020202020204" pitchFamily="34" charset="0"/>
                <a:cs typeface="Arial" panose="020B0604020202020204" pitchFamily="34" charset="0"/>
              </a:rPr>
              <a:t>fusion takes place and energy radiates outward through the condensing ball of gas.</a:t>
            </a:r>
          </a:p>
          <a:p>
            <a:endParaRPr lang="en-AU" sz="2800" dirty="0">
              <a:latin typeface="Arial" panose="020B0604020202020204" pitchFamily="34" charset="0"/>
              <a:cs typeface="Arial" panose="020B0604020202020204" pitchFamily="34" charset="0"/>
            </a:endParaRPr>
          </a:p>
        </p:txBody>
      </p:sp>
      <p:pic>
        <p:nvPicPr>
          <p:cNvPr id="4" name="Picture 3" descr="C:\My Documents\My Pictures\OrionNebula_M42.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981200"/>
            <a:ext cx="4267200" cy="3200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80923" y="5373216"/>
            <a:ext cx="2376264" cy="646331"/>
          </a:xfrm>
          <a:prstGeom prst="rect">
            <a:avLst/>
          </a:prstGeom>
          <a:noFill/>
        </p:spPr>
        <p:txBody>
          <a:bodyPr wrap="square" rtlCol="0">
            <a:spAutoFit/>
          </a:bodyPr>
          <a:lstStyle/>
          <a:p>
            <a:pPr algn="ctr"/>
            <a:r>
              <a:rPr lang="en-AU" dirty="0" smtClean="0">
                <a:solidFill>
                  <a:schemeClr val="bg1"/>
                </a:solidFill>
                <a:latin typeface="Arial" panose="020B0604020202020204" pitchFamily="34" charset="0"/>
                <a:cs typeface="Arial" panose="020B0604020202020204" pitchFamily="34" charset="0"/>
              </a:rPr>
              <a:t>Another view of the Orion Nebula</a:t>
            </a:r>
            <a:endParaRPr lang="en-AU"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45439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bg1"/>
                </a:solidFill>
                <a:latin typeface="Arial" pitchFamily="34" charset="0"/>
                <a:cs typeface="Arial" pitchFamily="34" charset="0"/>
              </a:rPr>
              <a:t>The Origin of </a:t>
            </a:r>
            <a:r>
              <a:rPr lang="en-AU" dirty="0" smtClean="0">
                <a:solidFill>
                  <a:schemeClr val="bg1"/>
                </a:solidFill>
                <a:latin typeface="Arial" pitchFamily="34" charset="0"/>
                <a:cs typeface="Arial" pitchFamily="34" charset="0"/>
              </a:rPr>
              <a:t>Stars</a:t>
            </a:r>
            <a:endParaRPr lang="en-AU" dirty="0">
              <a:solidFill>
                <a:schemeClr val="bg1"/>
              </a:solidFill>
            </a:endParaRPr>
          </a:p>
        </p:txBody>
      </p:sp>
      <p:sp>
        <p:nvSpPr>
          <p:cNvPr id="3" name="Content Placeholder 2"/>
          <p:cNvSpPr>
            <a:spLocks noGrp="1"/>
          </p:cNvSpPr>
          <p:nvPr>
            <p:ph idx="1"/>
          </p:nvPr>
        </p:nvSpPr>
        <p:spPr>
          <a:xfrm>
            <a:off x="457200" y="1600200"/>
            <a:ext cx="3970784" cy="4525963"/>
          </a:xfrm>
        </p:spPr>
        <p:txBody>
          <a:bodyPr>
            <a:normAutofit/>
          </a:bodyPr>
          <a:lstStyle/>
          <a:p>
            <a:r>
              <a:rPr lang="en-US" sz="2800" dirty="0">
                <a:solidFill>
                  <a:schemeClr val="bg1"/>
                </a:solidFill>
                <a:latin typeface="Arial" panose="020B0604020202020204" pitchFamily="34" charset="0"/>
                <a:cs typeface="Arial" panose="020B0604020202020204" pitchFamily="34" charset="0"/>
              </a:rPr>
              <a:t>Fusion uses up a star’s hydrogen supply rapidly casing the core to heat up and the outer temperature to fall. </a:t>
            </a:r>
            <a:r>
              <a:rPr lang="en-US" sz="2800" dirty="0" smtClean="0">
                <a:solidFill>
                  <a:schemeClr val="bg1"/>
                </a:solidFill>
                <a:latin typeface="Arial" panose="020B0604020202020204" pitchFamily="34" charset="0"/>
                <a:cs typeface="Arial" panose="020B0604020202020204" pitchFamily="34" charset="0"/>
              </a:rPr>
              <a:t>The star </a:t>
            </a:r>
            <a:r>
              <a:rPr lang="en-US" sz="2800" dirty="0">
                <a:solidFill>
                  <a:schemeClr val="bg1"/>
                </a:solidFill>
                <a:latin typeface="Arial" panose="020B0604020202020204" pitchFamily="34" charset="0"/>
                <a:cs typeface="Arial" panose="020B0604020202020204" pitchFamily="34" charset="0"/>
              </a:rPr>
              <a:t>expands and becomes a </a:t>
            </a:r>
            <a:r>
              <a:rPr lang="en-US" sz="2800" b="1" dirty="0">
                <a:solidFill>
                  <a:srgbClr val="FFFF00"/>
                </a:solidFill>
                <a:latin typeface="Arial" panose="020B0604020202020204" pitchFamily="34" charset="0"/>
                <a:cs typeface="Arial" panose="020B0604020202020204" pitchFamily="34" charset="0"/>
              </a:rPr>
              <a:t>red </a:t>
            </a:r>
            <a:r>
              <a:rPr lang="en-US" sz="2800" b="1" dirty="0" smtClean="0">
                <a:solidFill>
                  <a:srgbClr val="FFFF00"/>
                </a:solidFill>
                <a:latin typeface="Arial" panose="020B0604020202020204" pitchFamily="34" charset="0"/>
                <a:cs typeface="Arial" panose="020B0604020202020204" pitchFamily="34" charset="0"/>
              </a:rPr>
              <a:t>giant.</a:t>
            </a:r>
            <a:endParaRPr lang="en-US" sz="2800" b="1" dirty="0">
              <a:solidFill>
                <a:srgbClr val="FFFF00"/>
              </a:solidFill>
              <a:latin typeface="Arial" panose="020B0604020202020204" pitchFamily="34" charset="0"/>
              <a:cs typeface="Arial" panose="020B0604020202020204" pitchFamily="34" charset="0"/>
            </a:endParaRPr>
          </a:p>
          <a:p>
            <a:endParaRPr lang="en-AU" sz="2800" dirty="0">
              <a:latin typeface="Arial" panose="020B0604020202020204" pitchFamily="34" charset="0"/>
              <a:cs typeface="Arial" panose="020B0604020202020204" pitchFamily="34" charset="0"/>
            </a:endParaRPr>
          </a:p>
        </p:txBody>
      </p:sp>
      <p:pic>
        <p:nvPicPr>
          <p:cNvPr id="4" name="Picture 3" descr="C:\My Documents\My Pictures\redgia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0973" y="1700808"/>
            <a:ext cx="4238625" cy="33369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80923" y="5373216"/>
            <a:ext cx="2376264" cy="369332"/>
          </a:xfrm>
          <a:prstGeom prst="rect">
            <a:avLst/>
          </a:prstGeom>
          <a:noFill/>
        </p:spPr>
        <p:txBody>
          <a:bodyPr wrap="square" rtlCol="0">
            <a:spAutoFit/>
          </a:bodyPr>
          <a:lstStyle/>
          <a:p>
            <a:pPr algn="ctr"/>
            <a:r>
              <a:rPr lang="en-AU" dirty="0" smtClean="0">
                <a:solidFill>
                  <a:schemeClr val="bg1"/>
                </a:solidFill>
                <a:latin typeface="Arial" panose="020B0604020202020204" pitchFamily="34" charset="0"/>
                <a:cs typeface="Arial" panose="020B0604020202020204" pitchFamily="34" charset="0"/>
              </a:rPr>
              <a:t>Red Giant</a:t>
            </a:r>
            <a:endParaRPr lang="en-AU" dirty="0">
              <a:solidFill>
                <a:schemeClr val="bg1"/>
              </a:solidFill>
              <a:latin typeface="Arial" panose="020B0604020202020204" pitchFamily="34" charset="0"/>
              <a:cs typeface="Arial" panose="020B0604020202020204" pitchFamily="34" charset="0"/>
            </a:endParaRPr>
          </a:p>
        </p:txBody>
      </p:sp>
      <p:pic>
        <p:nvPicPr>
          <p:cNvPr id="6" name="Picture 2" descr="Pencil, School, Stationery, Writing, Write, Sketch, Pen"/>
          <p:cNvPicPr>
            <a:picLocks noChangeAspect="1" noChangeArrowheads="1"/>
          </p:cNvPicPr>
          <p:nvPr/>
        </p:nvPicPr>
        <p:blipFill>
          <a:blip r:embed="rId4" cstate="print"/>
          <a:srcRect/>
          <a:stretch>
            <a:fillRect/>
          </a:stretch>
        </p:blipFill>
        <p:spPr bwMode="auto">
          <a:xfrm rot="5400000">
            <a:off x="19050" y="1962150"/>
            <a:ext cx="1143000" cy="571500"/>
          </a:xfrm>
          <a:prstGeom prst="rect">
            <a:avLst/>
          </a:prstGeom>
          <a:noFill/>
        </p:spPr>
      </p:pic>
    </p:spTree>
    <p:extLst>
      <p:ext uri="{BB962C8B-B14F-4D97-AF65-F5344CB8AC3E}">
        <p14:creationId xmlns:p14="http://schemas.microsoft.com/office/powerpoint/2010/main" val="24320187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leescience8.wikispaces.com/file/view/32_1_starlifecycle.jpg/223402568/32_1_starlifecycle.jpg"/>
          <p:cNvPicPr/>
          <p:nvPr/>
        </p:nvPicPr>
        <p:blipFill>
          <a:blip r:embed="rId3"/>
          <a:srcRect/>
          <a:stretch>
            <a:fillRect/>
          </a:stretch>
        </p:blipFill>
        <p:spPr bwMode="auto">
          <a:xfrm>
            <a:off x="609600" y="609601"/>
            <a:ext cx="8001000" cy="58674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3"/>
          <a:srcRect/>
          <a:stretch>
            <a:fillRect/>
          </a:stretch>
        </p:blipFill>
        <p:spPr bwMode="auto">
          <a:xfrm>
            <a:off x="304800" y="0"/>
            <a:ext cx="8610600" cy="6726442"/>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Red</a:t>
            </a:r>
            <a:r>
              <a:rPr lang="en-US" dirty="0" smtClean="0"/>
              <a:t> </a:t>
            </a:r>
            <a:r>
              <a:rPr lang="en-US" dirty="0" smtClean="0">
                <a:solidFill>
                  <a:schemeClr val="bg1"/>
                </a:solidFill>
              </a:rPr>
              <a:t>Giants</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dirty="0" smtClean="0">
                <a:solidFill>
                  <a:schemeClr val="bg1"/>
                </a:solidFill>
              </a:rPr>
              <a:t>When hydrogen in core of </a:t>
            </a:r>
            <a:r>
              <a:rPr lang="en-US" dirty="0" smtClean="0">
                <a:solidFill>
                  <a:srgbClr val="FFFF00"/>
                </a:solidFill>
              </a:rPr>
              <a:t>medium size star </a:t>
            </a:r>
            <a:r>
              <a:rPr lang="en-US" dirty="0" smtClean="0">
                <a:solidFill>
                  <a:schemeClr val="bg1"/>
                </a:solidFill>
              </a:rPr>
              <a:t>runs out, fusion stops, outward radiation stops and gravity causes star to collapse inward forming a dense core and a large, cooler outer atmosphere.</a:t>
            </a:r>
          </a:p>
          <a:p>
            <a:endParaRPr lang="en-US" dirty="0" smtClean="0">
              <a:solidFill>
                <a:schemeClr val="bg1"/>
              </a:solidFill>
            </a:endParaRPr>
          </a:p>
          <a:p>
            <a:r>
              <a:rPr lang="en-US" dirty="0" smtClean="0">
                <a:solidFill>
                  <a:schemeClr val="bg1"/>
                </a:solidFill>
              </a:rPr>
              <a:t>As more matter added to the core, helium fuses into heavier elements such as carbon.</a:t>
            </a:r>
          </a:p>
          <a:p>
            <a:pPr>
              <a:buNone/>
            </a:pPr>
            <a:r>
              <a:rPr lang="en-US" dirty="0">
                <a:solidFill>
                  <a:schemeClr val="bg1"/>
                </a:solidFill>
              </a:rPr>
              <a:t>	</a:t>
            </a:r>
            <a:endParaRPr lang="en-US" dirty="0" smtClean="0">
              <a:solidFill>
                <a:schemeClr val="bg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solidFill>
                  <a:schemeClr val="bg1"/>
                </a:solidFill>
                <a:latin typeface="Arial" pitchFamily="34" charset="0"/>
                <a:cs typeface="Arial" pitchFamily="34" charset="0"/>
              </a:rPr>
              <a:t>Nuclear Fusion can create heavier atoms</a:t>
            </a:r>
            <a:endParaRPr lang="en-AU" dirty="0">
              <a:solidFill>
                <a:schemeClr val="bg1"/>
              </a:solidFill>
              <a:latin typeface="Arial" pitchFamily="34" charset="0"/>
              <a:cs typeface="Arial" pitchFamily="34" charset="0"/>
            </a:endParaRPr>
          </a:p>
        </p:txBody>
      </p:sp>
      <p:pic>
        <p:nvPicPr>
          <p:cNvPr id="38914" name="Picture 2" descr="http://www.pearsonplaces.com.au/Portals/0/PearsonReader/BookImages/PACSCI10/07/PSCI_10_07_01_11.jpg"/>
          <p:cNvPicPr>
            <a:picLocks noChangeAspect="1" noChangeArrowheads="1"/>
          </p:cNvPicPr>
          <p:nvPr/>
        </p:nvPicPr>
        <p:blipFill>
          <a:blip r:embed="rId3" cstate="print"/>
          <a:srcRect/>
          <a:stretch>
            <a:fillRect/>
          </a:stretch>
        </p:blipFill>
        <p:spPr bwMode="auto">
          <a:xfrm>
            <a:off x="1043608" y="1988840"/>
            <a:ext cx="7143750" cy="360045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5000" dirty="0" smtClean="0">
                <a:solidFill>
                  <a:schemeClr val="bg1"/>
                </a:solidFill>
              </a:rPr>
              <a:t>	Planetary </a:t>
            </a:r>
            <a:br>
              <a:rPr lang="en-US" sz="5000" dirty="0" smtClean="0">
                <a:solidFill>
                  <a:schemeClr val="bg1"/>
                </a:solidFill>
              </a:rPr>
            </a:br>
            <a:r>
              <a:rPr lang="en-US" sz="5000" dirty="0" smtClean="0">
                <a:solidFill>
                  <a:schemeClr val="bg1"/>
                </a:solidFill>
              </a:rPr>
              <a:t>	nebula</a:t>
            </a:r>
            <a:endParaRPr lang="en-US" sz="5000" dirty="0">
              <a:solidFill>
                <a:schemeClr val="bg1"/>
              </a:solidFill>
            </a:endParaRPr>
          </a:p>
        </p:txBody>
      </p:sp>
      <p:sp>
        <p:nvSpPr>
          <p:cNvPr id="3" name="Content Placeholder 2"/>
          <p:cNvSpPr>
            <a:spLocks noGrp="1"/>
          </p:cNvSpPr>
          <p:nvPr>
            <p:ph idx="1"/>
          </p:nvPr>
        </p:nvSpPr>
        <p:spPr>
          <a:xfrm>
            <a:off x="457200" y="1600200"/>
            <a:ext cx="8229600" cy="4953000"/>
          </a:xfrm>
        </p:spPr>
        <p:txBody>
          <a:bodyPr>
            <a:normAutofit lnSpcReduction="10000"/>
          </a:bodyPr>
          <a:lstStyle/>
          <a:p>
            <a:pPr>
              <a:buNone/>
            </a:pPr>
            <a:r>
              <a:rPr lang="en-US" dirty="0" smtClean="0">
                <a:solidFill>
                  <a:schemeClr val="bg1"/>
                </a:solidFill>
              </a:rPr>
              <a:t>	Around 100 million </a:t>
            </a:r>
          </a:p>
          <a:p>
            <a:pPr>
              <a:buNone/>
            </a:pPr>
            <a:r>
              <a:rPr lang="en-US" dirty="0" smtClean="0">
                <a:solidFill>
                  <a:schemeClr val="bg1"/>
                </a:solidFill>
              </a:rPr>
              <a:t>	years later, the helium fuel</a:t>
            </a:r>
          </a:p>
          <a:p>
            <a:pPr>
              <a:buNone/>
            </a:pPr>
            <a:r>
              <a:rPr lang="en-US" dirty="0" smtClean="0">
                <a:solidFill>
                  <a:schemeClr val="bg1"/>
                </a:solidFill>
              </a:rPr>
              <a:t>	in the red giant’s core runs </a:t>
            </a:r>
          </a:p>
          <a:p>
            <a:pPr>
              <a:buNone/>
            </a:pPr>
            <a:r>
              <a:rPr lang="en-US" dirty="0" smtClean="0">
                <a:solidFill>
                  <a:schemeClr val="bg1"/>
                </a:solidFill>
              </a:rPr>
              <a:t>	out and outer layers escape to become a gas cloud known as a </a:t>
            </a:r>
            <a:r>
              <a:rPr lang="en-US" dirty="0" smtClean="0">
                <a:solidFill>
                  <a:srgbClr val="FFFF00"/>
                </a:solidFill>
              </a:rPr>
              <a:t>planetary nebula</a:t>
            </a:r>
            <a:r>
              <a:rPr lang="en-US" dirty="0" smtClean="0">
                <a:solidFill>
                  <a:schemeClr val="bg1"/>
                </a:solidFill>
              </a:rPr>
              <a:t>.</a:t>
            </a:r>
          </a:p>
          <a:p>
            <a:endParaRPr lang="en-US" dirty="0" smtClean="0"/>
          </a:p>
          <a:p>
            <a:pPr>
              <a:buNone/>
            </a:pPr>
            <a:r>
              <a:rPr lang="en-US" dirty="0" smtClean="0">
                <a:solidFill>
                  <a:schemeClr val="bg1"/>
                </a:solidFill>
              </a:rPr>
              <a:t>	Half the mass of the star is lost to this planetary nebular. The remaining core is hot and emits UV light.</a:t>
            </a:r>
            <a:endParaRPr lang="en-US" dirty="0">
              <a:solidFill>
                <a:schemeClr val="bg1"/>
              </a:solidFill>
            </a:endParaRPr>
          </a:p>
        </p:txBody>
      </p:sp>
      <p:pic>
        <p:nvPicPr>
          <p:cNvPr id="4" name="Picture 2" descr="Pencil, School, Stationery, Writing, Write, Sketch, Pen"/>
          <p:cNvPicPr>
            <a:picLocks noChangeAspect="1" noChangeArrowheads="1"/>
          </p:cNvPicPr>
          <p:nvPr/>
        </p:nvPicPr>
        <p:blipFill>
          <a:blip r:embed="rId3" cstate="print"/>
          <a:srcRect/>
          <a:stretch>
            <a:fillRect/>
          </a:stretch>
        </p:blipFill>
        <p:spPr bwMode="auto">
          <a:xfrm rot="5400000">
            <a:off x="-57150" y="2190750"/>
            <a:ext cx="1143000" cy="571500"/>
          </a:xfrm>
          <a:prstGeom prst="rect">
            <a:avLst/>
          </a:prstGeom>
          <a:noFill/>
        </p:spPr>
      </p:pic>
      <p:sp>
        <p:nvSpPr>
          <p:cNvPr id="2052" name="AutoShape 4" descr="Image result for planetary nebula nasa"/>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Image result for planetary nebula nasa"/>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6" name="Picture 8" descr="http://www.nasa.gov/images/content/47436main_2003-11-a-large_web%5b1%5d.jpg"/>
          <p:cNvPicPr>
            <a:picLocks noChangeAspect="1" noChangeArrowheads="1"/>
          </p:cNvPicPr>
          <p:nvPr/>
        </p:nvPicPr>
        <p:blipFill>
          <a:blip r:embed="rId4"/>
          <a:srcRect/>
          <a:stretch>
            <a:fillRect/>
          </a:stretch>
        </p:blipFill>
        <p:spPr bwMode="auto">
          <a:xfrm>
            <a:off x="5334000" y="152400"/>
            <a:ext cx="3657600" cy="274320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30" name="Picture 6" descr="http://www.centauri-dreams.org/wp-content/uploads/2012/08/whitedwarf.jpg"/>
          <p:cNvPicPr>
            <a:picLocks noChangeAspect="1" noChangeArrowheads="1"/>
          </p:cNvPicPr>
          <p:nvPr/>
        </p:nvPicPr>
        <p:blipFill>
          <a:blip r:embed="rId3"/>
          <a:srcRect/>
          <a:stretch>
            <a:fillRect/>
          </a:stretch>
        </p:blipFill>
        <p:spPr bwMode="auto">
          <a:xfrm>
            <a:off x="3733800" y="2819400"/>
            <a:ext cx="4845050" cy="3562538"/>
          </a:xfrm>
          <a:prstGeom prst="rect">
            <a:avLst/>
          </a:prstGeom>
          <a:noFill/>
        </p:spPr>
      </p:pic>
      <p:sp>
        <p:nvSpPr>
          <p:cNvPr id="2" name="Title 1"/>
          <p:cNvSpPr>
            <a:spLocks noGrp="1"/>
          </p:cNvSpPr>
          <p:nvPr>
            <p:ph type="title"/>
          </p:nvPr>
        </p:nvSpPr>
        <p:spPr/>
        <p:txBody>
          <a:bodyPr/>
          <a:lstStyle/>
          <a:p>
            <a:r>
              <a:rPr lang="en-US" b="1" dirty="0" smtClean="0">
                <a:solidFill>
                  <a:schemeClr val="bg1"/>
                </a:solidFill>
                <a:latin typeface="Algerian" pitchFamily="82" charset="0"/>
              </a:rPr>
              <a:t>White</a:t>
            </a:r>
            <a:r>
              <a:rPr lang="en-US" dirty="0" smtClean="0">
                <a:solidFill>
                  <a:schemeClr val="bg1"/>
                </a:solidFill>
              </a:rPr>
              <a:t> dwarf</a:t>
            </a:r>
            <a:endParaRPr lang="en-US" dirty="0">
              <a:solidFill>
                <a:schemeClr val="bg1"/>
              </a:solidFill>
            </a:endParaRPr>
          </a:p>
        </p:txBody>
      </p:sp>
      <p:sp>
        <p:nvSpPr>
          <p:cNvPr id="3" name="Content Placeholder 2"/>
          <p:cNvSpPr>
            <a:spLocks noGrp="1"/>
          </p:cNvSpPr>
          <p:nvPr>
            <p:ph idx="1"/>
          </p:nvPr>
        </p:nvSpPr>
        <p:spPr>
          <a:xfrm>
            <a:off x="457200" y="1600200"/>
            <a:ext cx="8382000" cy="4953000"/>
          </a:xfrm>
        </p:spPr>
        <p:txBody>
          <a:bodyPr>
            <a:normAutofit fontScale="92500" lnSpcReduction="10000"/>
          </a:bodyPr>
          <a:lstStyle/>
          <a:p>
            <a:pPr>
              <a:buNone/>
            </a:pPr>
            <a:r>
              <a:rPr lang="en-US" dirty="0" smtClean="0">
                <a:solidFill>
                  <a:schemeClr val="bg1"/>
                </a:solidFill>
              </a:rPr>
              <a:t>	Over time, the planetary nebula disperses and the hot, dense core fades to become a very dense star called a </a:t>
            </a:r>
            <a:r>
              <a:rPr lang="en-US" dirty="0" smtClean="0">
                <a:solidFill>
                  <a:srgbClr val="FFFF00"/>
                </a:solidFill>
              </a:rPr>
              <a:t>white dwarf</a:t>
            </a:r>
            <a:r>
              <a:rPr lang="en-US" dirty="0" smtClean="0">
                <a:solidFill>
                  <a:schemeClr val="bg1"/>
                </a:solidFill>
              </a:rPr>
              <a:t>.</a:t>
            </a:r>
          </a:p>
          <a:p>
            <a:pPr>
              <a:buNone/>
            </a:pPr>
            <a:endParaRPr lang="en-US" dirty="0" smtClean="0">
              <a:solidFill>
                <a:schemeClr val="bg1"/>
              </a:solidFill>
            </a:endParaRPr>
          </a:p>
          <a:p>
            <a:pPr>
              <a:buNone/>
            </a:pPr>
            <a:r>
              <a:rPr lang="en-US" dirty="0" smtClean="0">
                <a:solidFill>
                  <a:schemeClr val="bg1"/>
                </a:solidFill>
              </a:rPr>
              <a:t>	The lower brightness now drops to the bottom of the H-R diagram and off the main sequence.</a:t>
            </a:r>
          </a:p>
          <a:p>
            <a:pPr>
              <a:buNone/>
            </a:pPr>
            <a:endParaRPr lang="en-US" dirty="0" smtClean="0">
              <a:solidFill>
                <a:schemeClr val="bg1"/>
              </a:solidFill>
            </a:endParaRPr>
          </a:p>
          <a:p>
            <a:pPr>
              <a:buNone/>
            </a:pPr>
            <a:r>
              <a:rPr lang="en-US" dirty="0" smtClean="0">
                <a:solidFill>
                  <a:schemeClr val="bg1"/>
                </a:solidFill>
                <a:latin typeface="Arial" panose="020B0604020202020204" pitchFamily="34" charset="0"/>
                <a:cs typeface="Arial" panose="020B0604020202020204" pitchFamily="34" charset="0"/>
              </a:rPr>
              <a:t>	</a:t>
            </a:r>
            <a:r>
              <a:rPr lang="en-US" dirty="0" smtClean="0">
                <a:solidFill>
                  <a:schemeClr val="bg1"/>
                </a:solidFill>
                <a:cs typeface="Arial" panose="020B0604020202020204" pitchFamily="34" charset="0"/>
              </a:rPr>
              <a:t>Nuclear fusion ceases in a white dwarf and the star fades to become a cold, dark ball of inert matter called a </a:t>
            </a:r>
            <a:r>
              <a:rPr lang="en-US" i="1" dirty="0" smtClean="0">
                <a:solidFill>
                  <a:schemeClr val="bg1"/>
                </a:solidFill>
                <a:cs typeface="Arial" panose="020B0604020202020204" pitchFamily="34" charset="0"/>
              </a:rPr>
              <a:t>black dwarf.</a:t>
            </a:r>
            <a:endParaRPr lang="en-US" i="1" dirty="0" smtClean="0">
              <a:solidFill>
                <a:schemeClr val="bg1"/>
              </a:solidFill>
            </a:endParaRPr>
          </a:p>
          <a:p>
            <a:pPr>
              <a:buNone/>
            </a:pPr>
            <a:endParaRPr lang="en-US" dirty="0">
              <a:solidFill>
                <a:schemeClr val="bg1"/>
              </a:solidFill>
            </a:endParaRPr>
          </a:p>
        </p:txBody>
      </p:sp>
      <p:pic>
        <p:nvPicPr>
          <p:cNvPr id="4" name="Picture 2" descr="Pencil, School, Stationery, Writing, Write, Sketch, Pen"/>
          <p:cNvPicPr>
            <a:picLocks noChangeAspect="1" noChangeArrowheads="1"/>
          </p:cNvPicPr>
          <p:nvPr/>
        </p:nvPicPr>
        <p:blipFill>
          <a:blip r:embed="rId4" cstate="print"/>
          <a:srcRect/>
          <a:stretch>
            <a:fillRect/>
          </a:stretch>
        </p:blipFill>
        <p:spPr bwMode="auto">
          <a:xfrm rot="5400000">
            <a:off x="19050" y="2038350"/>
            <a:ext cx="1143000" cy="571500"/>
          </a:xfrm>
          <a:prstGeom prst="rect">
            <a:avLst/>
          </a:prstGeom>
          <a:noFill/>
        </p:spPr>
      </p:pic>
      <p:pic>
        <p:nvPicPr>
          <p:cNvPr id="5" name="Picture 2" descr="Pencil, School, Stationery, Writing, Write, Sketch, Pen"/>
          <p:cNvPicPr>
            <a:picLocks noChangeAspect="1" noChangeArrowheads="1"/>
          </p:cNvPicPr>
          <p:nvPr/>
        </p:nvPicPr>
        <p:blipFill>
          <a:blip r:embed="rId4" cstate="print"/>
          <a:srcRect/>
          <a:stretch>
            <a:fillRect/>
          </a:stretch>
        </p:blipFill>
        <p:spPr bwMode="auto">
          <a:xfrm rot="5400000">
            <a:off x="95250" y="5238750"/>
            <a:ext cx="1143000" cy="5715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Density</a:t>
            </a:r>
            <a:endParaRPr lang="en-US" dirty="0">
              <a:solidFill>
                <a:schemeClr val="bg1"/>
              </a:solidFill>
            </a:endParaRPr>
          </a:p>
        </p:txBody>
      </p:sp>
      <p:sp>
        <p:nvSpPr>
          <p:cNvPr id="3" name="Content Placeholder 2"/>
          <p:cNvSpPr>
            <a:spLocks noGrp="1"/>
          </p:cNvSpPr>
          <p:nvPr>
            <p:ph idx="1"/>
          </p:nvPr>
        </p:nvSpPr>
        <p:spPr>
          <a:xfrm>
            <a:off x="457200" y="1600200"/>
            <a:ext cx="8229600" cy="4800600"/>
          </a:xfrm>
        </p:spPr>
        <p:txBody>
          <a:bodyPr>
            <a:normAutofit lnSpcReduction="10000"/>
          </a:bodyPr>
          <a:lstStyle/>
          <a:p>
            <a:pPr>
              <a:buNone/>
            </a:pPr>
            <a:r>
              <a:rPr lang="en-US" dirty="0" smtClean="0">
                <a:solidFill>
                  <a:schemeClr val="bg1"/>
                </a:solidFill>
              </a:rPr>
              <a:t>Density is mass per unit volume</a:t>
            </a:r>
          </a:p>
          <a:p>
            <a:pPr>
              <a:buNone/>
            </a:pPr>
            <a:endParaRPr lang="en-US" dirty="0" smtClean="0">
              <a:solidFill>
                <a:schemeClr val="bg1"/>
              </a:solidFill>
            </a:endParaRPr>
          </a:p>
          <a:p>
            <a:pPr>
              <a:buNone/>
            </a:pPr>
            <a:r>
              <a:rPr lang="en-US" dirty="0" smtClean="0">
                <a:solidFill>
                  <a:schemeClr val="bg1"/>
                </a:solidFill>
              </a:rPr>
              <a:t>Density =	 </a:t>
            </a:r>
            <a:r>
              <a:rPr lang="en-US" u="sng" dirty="0" smtClean="0">
                <a:solidFill>
                  <a:schemeClr val="bg1"/>
                </a:solidFill>
              </a:rPr>
              <a:t>mass</a:t>
            </a:r>
          </a:p>
          <a:p>
            <a:pPr>
              <a:buNone/>
            </a:pPr>
            <a:r>
              <a:rPr lang="en-US" dirty="0" smtClean="0">
                <a:solidFill>
                  <a:schemeClr val="bg1"/>
                </a:solidFill>
              </a:rPr>
              <a:t>	</a:t>
            </a:r>
          </a:p>
          <a:p>
            <a:pPr>
              <a:buNone/>
            </a:pPr>
            <a:r>
              <a:rPr lang="en-US" dirty="0" smtClean="0">
                <a:solidFill>
                  <a:schemeClr val="bg1"/>
                </a:solidFill>
              </a:rPr>
              <a:t>Example: 	Earth has mass of 6.0 x 10</a:t>
            </a:r>
            <a:r>
              <a:rPr lang="en-US" baseline="30000" dirty="0" smtClean="0">
                <a:solidFill>
                  <a:schemeClr val="bg1"/>
                </a:solidFill>
              </a:rPr>
              <a:t>24 </a:t>
            </a:r>
            <a:r>
              <a:rPr lang="en-US" dirty="0" smtClean="0">
                <a:solidFill>
                  <a:schemeClr val="bg1"/>
                </a:solidFill>
              </a:rPr>
              <a:t>kg </a:t>
            </a:r>
          </a:p>
          <a:p>
            <a:pPr>
              <a:buNone/>
            </a:pPr>
            <a:r>
              <a:rPr lang="en-US" dirty="0" smtClean="0">
                <a:solidFill>
                  <a:schemeClr val="bg1"/>
                </a:solidFill>
              </a:rPr>
              <a:t>			and a volume of 1.1 x 10</a:t>
            </a:r>
            <a:r>
              <a:rPr lang="en-US" baseline="30000" dirty="0" smtClean="0">
                <a:solidFill>
                  <a:schemeClr val="bg1"/>
                </a:solidFill>
              </a:rPr>
              <a:t>21</a:t>
            </a:r>
            <a:r>
              <a:rPr lang="en-US" dirty="0" smtClean="0">
                <a:solidFill>
                  <a:schemeClr val="bg1"/>
                </a:solidFill>
              </a:rPr>
              <a:t>m</a:t>
            </a:r>
            <a:r>
              <a:rPr lang="en-US" baseline="30000" dirty="0" smtClean="0">
                <a:solidFill>
                  <a:schemeClr val="bg1"/>
                </a:solidFill>
              </a:rPr>
              <a:t>3</a:t>
            </a:r>
          </a:p>
          <a:p>
            <a:pPr>
              <a:buNone/>
            </a:pPr>
            <a:endParaRPr lang="en-US" sz="5000" baseline="30000" dirty="0" smtClean="0">
              <a:solidFill>
                <a:schemeClr val="bg1"/>
              </a:solidFill>
            </a:endParaRPr>
          </a:p>
          <a:p>
            <a:pPr>
              <a:buNone/>
            </a:pPr>
            <a:r>
              <a:rPr lang="en-US" sz="5000" baseline="30000" dirty="0" smtClean="0">
                <a:solidFill>
                  <a:schemeClr val="bg1"/>
                </a:solidFill>
              </a:rPr>
              <a:t>Calculate its average density</a:t>
            </a:r>
            <a:endParaRPr lang="en-US" sz="5000" dirty="0" smtClean="0">
              <a:solidFill>
                <a:schemeClr val="bg1"/>
              </a:solidFill>
            </a:endParaRPr>
          </a:p>
          <a:p>
            <a:pPr>
              <a:buNone/>
            </a:pPr>
            <a:endParaRPr lang="en-US" dirty="0">
              <a:solidFill>
                <a:schemeClr val="bg1"/>
              </a:solidFill>
            </a:endParaRPr>
          </a:p>
        </p:txBody>
      </p:sp>
      <p:sp>
        <p:nvSpPr>
          <p:cNvPr id="4" name="TextBox 3"/>
          <p:cNvSpPr txBox="1"/>
          <p:nvPr/>
        </p:nvSpPr>
        <p:spPr>
          <a:xfrm>
            <a:off x="2133600" y="3048000"/>
            <a:ext cx="1524000" cy="584775"/>
          </a:xfrm>
          <a:prstGeom prst="rect">
            <a:avLst/>
          </a:prstGeom>
          <a:noFill/>
        </p:spPr>
        <p:txBody>
          <a:bodyPr wrap="square" rtlCol="0">
            <a:spAutoFit/>
          </a:bodyPr>
          <a:lstStyle/>
          <a:p>
            <a:r>
              <a:rPr lang="en-US" sz="3200" dirty="0" smtClean="0">
                <a:solidFill>
                  <a:schemeClr val="bg1"/>
                </a:solidFill>
              </a:rPr>
              <a:t>volume</a:t>
            </a:r>
            <a:endParaRPr lang="en-US" sz="3200" dirty="0">
              <a:solidFill>
                <a:schemeClr val="bg1"/>
              </a:solidFill>
            </a:endParaRPr>
          </a:p>
        </p:txBody>
      </p:sp>
      <p:sp>
        <p:nvSpPr>
          <p:cNvPr id="6" name="5-Point Star 5"/>
          <p:cNvSpPr/>
          <p:nvPr/>
        </p:nvSpPr>
        <p:spPr>
          <a:xfrm>
            <a:off x="5791200" y="381000"/>
            <a:ext cx="3352800" cy="3276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858000" y="1600200"/>
            <a:ext cx="1295400" cy="1523494"/>
          </a:xfrm>
          <a:prstGeom prst="rect">
            <a:avLst/>
          </a:prstGeom>
          <a:noFill/>
        </p:spPr>
        <p:txBody>
          <a:bodyPr wrap="square" rtlCol="0">
            <a:spAutoFit/>
          </a:bodyPr>
          <a:lstStyle/>
          <a:p>
            <a:r>
              <a:rPr lang="en-US" sz="2500" b="1" dirty="0" smtClean="0">
                <a:solidFill>
                  <a:srgbClr val="FFFF00"/>
                </a:solidFill>
              </a:rPr>
              <a:t>Q9 Unit Review pg 226</a:t>
            </a:r>
          </a:p>
          <a:p>
            <a:endParaRPr lang="en-US" dirty="0"/>
          </a:p>
        </p:txBody>
      </p:sp>
    </p:spTree>
    <p:extLst>
      <p:ext uri="{BB962C8B-B14F-4D97-AF65-F5344CB8AC3E}">
        <p14:creationId xmlns:p14="http://schemas.microsoft.com/office/powerpoint/2010/main" val="29251980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bg1"/>
                </a:solidFill>
                <a:latin typeface="Arial" pitchFamily="34" charset="0"/>
                <a:cs typeface="Arial" pitchFamily="34" charset="0"/>
              </a:rPr>
              <a:t>Super giants</a:t>
            </a:r>
            <a:endParaRPr lang="en-AU" dirty="0">
              <a:solidFill>
                <a:schemeClr val="bg1"/>
              </a:solidFill>
            </a:endParaRPr>
          </a:p>
        </p:txBody>
      </p:sp>
      <p:sp>
        <p:nvSpPr>
          <p:cNvPr id="3" name="Content Placeholder 2"/>
          <p:cNvSpPr>
            <a:spLocks noGrp="1"/>
          </p:cNvSpPr>
          <p:nvPr>
            <p:ph idx="1"/>
          </p:nvPr>
        </p:nvSpPr>
        <p:spPr>
          <a:xfrm>
            <a:off x="457200" y="1295400"/>
            <a:ext cx="5029200" cy="5334000"/>
          </a:xfrm>
        </p:spPr>
        <p:txBody>
          <a:bodyPr>
            <a:normAutofit lnSpcReduction="10000"/>
          </a:bodyPr>
          <a:lstStyle/>
          <a:p>
            <a:pPr>
              <a:lnSpc>
                <a:spcPct val="90000"/>
              </a:lnSpc>
            </a:pPr>
            <a:r>
              <a:rPr lang="en-US" sz="2800" dirty="0" smtClean="0">
                <a:solidFill>
                  <a:schemeClr val="bg1"/>
                </a:solidFill>
                <a:latin typeface="Arial" panose="020B0604020202020204" pitchFamily="34" charset="0"/>
                <a:cs typeface="Arial" panose="020B0604020202020204" pitchFamily="34" charset="0"/>
              </a:rPr>
              <a:t>Stars 10x more massive then our sun have a different life cycle and start as massive stars called super giants.</a:t>
            </a:r>
          </a:p>
          <a:p>
            <a:pPr>
              <a:lnSpc>
                <a:spcPct val="90000"/>
              </a:lnSpc>
              <a:buNone/>
            </a:pPr>
            <a:endParaRPr lang="en-US" sz="2800" dirty="0" smtClean="0">
              <a:solidFill>
                <a:schemeClr val="bg1"/>
              </a:solidFill>
              <a:latin typeface="Arial" panose="020B0604020202020204" pitchFamily="34" charset="0"/>
              <a:cs typeface="Arial" panose="020B0604020202020204" pitchFamily="34" charset="0"/>
            </a:endParaRPr>
          </a:p>
          <a:p>
            <a:pPr>
              <a:lnSpc>
                <a:spcPct val="90000"/>
              </a:lnSpc>
              <a:buNone/>
            </a:pPr>
            <a:r>
              <a:rPr lang="en-US" sz="2800" dirty="0" smtClean="0">
                <a:solidFill>
                  <a:schemeClr val="bg1"/>
                </a:solidFill>
                <a:latin typeface="Arial" panose="020B0604020202020204" pitchFamily="34" charset="0"/>
                <a:cs typeface="Arial" panose="020B0604020202020204" pitchFamily="34" charset="0"/>
              </a:rPr>
              <a:t>	Higher gravitational forces mean they burn their hydrogen fuel quicker.</a:t>
            </a:r>
          </a:p>
          <a:p>
            <a:pPr>
              <a:lnSpc>
                <a:spcPct val="90000"/>
              </a:lnSpc>
              <a:buNone/>
            </a:pPr>
            <a:endParaRPr lang="en-US" sz="2800" dirty="0" smtClean="0">
              <a:solidFill>
                <a:schemeClr val="bg1"/>
              </a:solidFill>
              <a:latin typeface="Arial" panose="020B0604020202020204" pitchFamily="34" charset="0"/>
              <a:cs typeface="Arial" panose="020B0604020202020204" pitchFamily="34" charset="0"/>
            </a:endParaRPr>
          </a:p>
          <a:p>
            <a:pPr>
              <a:lnSpc>
                <a:spcPct val="90000"/>
              </a:lnSpc>
              <a:buNone/>
            </a:pPr>
            <a:r>
              <a:rPr lang="en-US" sz="2800" dirty="0" smtClean="0">
                <a:solidFill>
                  <a:schemeClr val="bg1"/>
                </a:solidFill>
                <a:latin typeface="Arial" panose="020B0604020202020204" pitchFamily="34" charset="0"/>
                <a:cs typeface="Arial" panose="020B0604020202020204" pitchFamily="34" charset="0"/>
              </a:rPr>
              <a:t>	Super giants cool down but their brightness stays the same – they shift L to R on the H-R diagram.</a:t>
            </a:r>
            <a:endParaRPr lang="en-US" sz="2800" dirty="0">
              <a:solidFill>
                <a:schemeClr val="bg1"/>
              </a:solidFill>
              <a:latin typeface="Arial" panose="020B0604020202020204" pitchFamily="34" charset="0"/>
              <a:cs typeface="Arial" panose="020B0604020202020204" pitchFamily="34" charset="0"/>
            </a:endParaRPr>
          </a:p>
          <a:p>
            <a:endParaRPr lang="en-AU" sz="2800" dirty="0">
              <a:latin typeface="Arial" panose="020B0604020202020204" pitchFamily="34" charset="0"/>
              <a:cs typeface="Arial" panose="020B0604020202020204" pitchFamily="34" charset="0"/>
            </a:endParaRPr>
          </a:p>
        </p:txBody>
      </p:sp>
      <p:pic>
        <p:nvPicPr>
          <p:cNvPr id="5" name="Picture 2" descr="Pencil, School, Stationery, Writing, Write, Sketch, Pen"/>
          <p:cNvPicPr>
            <a:picLocks noChangeAspect="1" noChangeArrowheads="1"/>
          </p:cNvPicPr>
          <p:nvPr/>
        </p:nvPicPr>
        <p:blipFill>
          <a:blip r:embed="rId3" cstate="print"/>
          <a:srcRect/>
          <a:stretch>
            <a:fillRect/>
          </a:stretch>
        </p:blipFill>
        <p:spPr bwMode="auto">
          <a:xfrm rot="5400000">
            <a:off x="19050" y="1581150"/>
            <a:ext cx="1143000" cy="571500"/>
          </a:xfrm>
          <a:prstGeom prst="rect">
            <a:avLst/>
          </a:prstGeom>
          <a:noFill/>
        </p:spPr>
      </p:pic>
      <p:sp>
        <p:nvSpPr>
          <p:cNvPr id="99330" name="AutoShape 2" descr="http://www.nasa.gov/images/content/199918main_rs_image_feature_784_946x710.jpg"/>
          <p:cNvSpPr>
            <a:spLocks noChangeAspect="1" noChangeArrowheads="1"/>
          </p:cNvSpPr>
          <p:nvPr/>
        </p:nvSpPr>
        <p:spPr bwMode="auto">
          <a:xfrm>
            <a:off x="63500" y="-136525"/>
            <a:ext cx="5943600" cy="44577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9332" name="Picture 4" descr="http://www.nasa.gov/images/content/199918main_rs_image_feature_784_946x710.jpg"/>
          <p:cNvPicPr>
            <a:picLocks noChangeAspect="1" noChangeArrowheads="1"/>
          </p:cNvPicPr>
          <p:nvPr/>
        </p:nvPicPr>
        <p:blipFill>
          <a:blip r:embed="rId4"/>
          <a:srcRect/>
          <a:stretch>
            <a:fillRect/>
          </a:stretch>
        </p:blipFill>
        <p:spPr bwMode="auto">
          <a:xfrm>
            <a:off x="5257800" y="2438400"/>
            <a:ext cx="3556000" cy="2667000"/>
          </a:xfrm>
          <a:prstGeom prst="rect">
            <a:avLst/>
          </a:prstGeom>
          <a:noFill/>
        </p:spPr>
      </p:pic>
    </p:spTree>
    <p:extLst>
      <p:ext uri="{BB962C8B-B14F-4D97-AF65-F5344CB8AC3E}">
        <p14:creationId xmlns:p14="http://schemas.microsoft.com/office/powerpoint/2010/main" val="18970696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bg1"/>
                </a:solidFill>
                <a:latin typeface="Arial" pitchFamily="34" charset="0"/>
                <a:cs typeface="Arial" pitchFamily="34" charset="0"/>
              </a:rPr>
              <a:t>Supernova</a:t>
            </a:r>
            <a:endParaRPr lang="en-AU" dirty="0">
              <a:solidFill>
                <a:schemeClr val="bg1"/>
              </a:solidFill>
            </a:endParaRPr>
          </a:p>
        </p:txBody>
      </p:sp>
      <p:sp>
        <p:nvSpPr>
          <p:cNvPr id="3" name="Content Placeholder 2"/>
          <p:cNvSpPr>
            <a:spLocks noGrp="1"/>
          </p:cNvSpPr>
          <p:nvPr>
            <p:ph idx="1"/>
          </p:nvPr>
        </p:nvSpPr>
        <p:spPr>
          <a:xfrm>
            <a:off x="457200" y="1600200"/>
            <a:ext cx="4258816" cy="4724400"/>
          </a:xfrm>
        </p:spPr>
        <p:txBody>
          <a:bodyPr>
            <a:normAutofit/>
          </a:bodyPr>
          <a:lstStyle/>
          <a:p>
            <a:pPr>
              <a:buNone/>
            </a:pPr>
            <a:r>
              <a:rPr lang="en-US" sz="2800" dirty="0" smtClean="0">
                <a:solidFill>
                  <a:schemeClr val="bg1"/>
                </a:solidFill>
                <a:latin typeface="Arial" panose="020B0604020202020204" pitchFamily="34" charset="0"/>
                <a:cs typeface="Arial" panose="020B0604020202020204" pitchFamily="34" charset="0"/>
              </a:rPr>
              <a:t>	When </a:t>
            </a:r>
            <a:r>
              <a:rPr lang="en-US" sz="2800" dirty="0">
                <a:solidFill>
                  <a:schemeClr val="bg1"/>
                </a:solidFill>
                <a:latin typeface="Arial" panose="020B0604020202020204" pitchFamily="34" charset="0"/>
                <a:cs typeface="Arial" panose="020B0604020202020204" pitchFamily="34" charset="0"/>
              </a:rPr>
              <a:t>no more material is left in the </a:t>
            </a:r>
            <a:r>
              <a:rPr lang="en-US" sz="2800" dirty="0" smtClean="0">
                <a:solidFill>
                  <a:schemeClr val="bg1"/>
                </a:solidFill>
                <a:latin typeface="Arial" panose="020B0604020202020204" pitchFamily="34" charset="0"/>
                <a:cs typeface="Arial" panose="020B0604020202020204" pitchFamily="34" charset="0"/>
              </a:rPr>
              <a:t>core, the other layers collapse at such high speed that the material rebounds in a massive explosion called a </a:t>
            </a:r>
            <a:r>
              <a:rPr lang="en-US" sz="2800" b="1" dirty="0" smtClean="0">
                <a:solidFill>
                  <a:srgbClr val="FFFF00"/>
                </a:solidFill>
                <a:latin typeface="Arial" panose="020B0604020202020204" pitchFamily="34" charset="0"/>
                <a:cs typeface="Arial" panose="020B0604020202020204" pitchFamily="34" charset="0"/>
              </a:rPr>
              <a:t>supernova</a:t>
            </a:r>
            <a:r>
              <a:rPr lang="en-US" sz="2800" b="1" dirty="0" smtClean="0">
                <a:solidFill>
                  <a:schemeClr val="bg1"/>
                </a:solidFill>
                <a:latin typeface="Arial" panose="020B0604020202020204" pitchFamily="34" charset="0"/>
                <a:cs typeface="Arial" panose="020B0604020202020204" pitchFamily="34" charset="0"/>
              </a:rPr>
              <a:t>, </a:t>
            </a:r>
            <a:r>
              <a:rPr lang="en-US" sz="2800" dirty="0" smtClean="0">
                <a:solidFill>
                  <a:schemeClr val="bg1"/>
                </a:solidFill>
                <a:latin typeface="Arial" panose="020B0604020202020204" pitchFamily="34" charset="0"/>
                <a:cs typeface="Arial" panose="020B0604020202020204" pitchFamily="34" charset="0"/>
              </a:rPr>
              <a:t>shining over 100 million times brighter then before!</a:t>
            </a:r>
          </a:p>
          <a:p>
            <a:endParaRPr lang="en-US" sz="2800" dirty="0">
              <a:solidFill>
                <a:schemeClr val="bg1"/>
              </a:solidFill>
              <a:latin typeface="Arial" panose="020B0604020202020204" pitchFamily="34" charset="0"/>
              <a:cs typeface="Arial" panose="020B0604020202020204" pitchFamily="34" charset="0"/>
            </a:endParaRPr>
          </a:p>
          <a:p>
            <a:pPr>
              <a:buNone/>
            </a:pPr>
            <a:endParaRPr lang="en-US" sz="2800" b="1" dirty="0">
              <a:latin typeface="Arial" panose="020B0604020202020204" pitchFamily="34" charset="0"/>
              <a:cs typeface="Arial" panose="020B0604020202020204" pitchFamily="34" charset="0"/>
            </a:endParaRPr>
          </a:p>
          <a:p>
            <a:endParaRPr lang="en-AU" sz="2800" dirty="0">
              <a:latin typeface="Arial" panose="020B0604020202020204" pitchFamily="34" charset="0"/>
              <a:cs typeface="Arial" panose="020B0604020202020204" pitchFamily="34" charset="0"/>
            </a:endParaRPr>
          </a:p>
        </p:txBody>
      </p:sp>
      <p:pic>
        <p:nvPicPr>
          <p:cNvPr id="5" name="Picture 7" descr="C:\My Documents\My Pictures\neutron_sta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691481"/>
            <a:ext cx="4332288" cy="4343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80112" y="6126162"/>
            <a:ext cx="2376264" cy="369332"/>
          </a:xfrm>
          <a:prstGeom prst="rect">
            <a:avLst/>
          </a:prstGeom>
          <a:noFill/>
        </p:spPr>
        <p:txBody>
          <a:bodyPr wrap="square" rtlCol="0">
            <a:spAutoFit/>
          </a:bodyPr>
          <a:lstStyle/>
          <a:p>
            <a:pPr algn="ctr"/>
            <a:r>
              <a:rPr lang="en-AU" dirty="0" smtClean="0">
                <a:solidFill>
                  <a:schemeClr val="bg1"/>
                </a:solidFill>
                <a:latin typeface="Arial" panose="020B0604020202020204" pitchFamily="34" charset="0"/>
                <a:cs typeface="Arial" panose="020B0604020202020204" pitchFamily="34" charset="0"/>
              </a:rPr>
              <a:t>Neutron Star</a:t>
            </a:r>
            <a:endParaRPr lang="en-AU" dirty="0">
              <a:solidFill>
                <a:schemeClr val="bg1"/>
              </a:solidFill>
              <a:latin typeface="Arial" panose="020B0604020202020204" pitchFamily="34" charset="0"/>
              <a:cs typeface="Arial" panose="020B0604020202020204" pitchFamily="34" charset="0"/>
            </a:endParaRPr>
          </a:p>
        </p:txBody>
      </p:sp>
      <p:pic>
        <p:nvPicPr>
          <p:cNvPr id="7" name="Picture 2" descr="Pencil, School, Stationery, Writing, Write, Sketch, Pen"/>
          <p:cNvPicPr>
            <a:picLocks noChangeAspect="1" noChangeArrowheads="1"/>
          </p:cNvPicPr>
          <p:nvPr/>
        </p:nvPicPr>
        <p:blipFill>
          <a:blip r:embed="rId4" cstate="print"/>
          <a:srcRect/>
          <a:stretch>
            <a:fillRect/>
          </a:stretch>
        </p:blipFill>
        <p:spPr bwMode="auto">
          <a:xfrm rot="5400000">
            <a:off x="-57150" y="2038350"/>
            <a:ext cx="1143000" cy="571500"/>
          </a:xfrm>
          <a:prstGeom prst="rect">
            <a:avLst/>
          </a:prstGeom>
          <a:noFill/>
        </p:spPr>
      </p:pic>
    </p:spTree>
    <p:extLst>
      <p:ext uri="{BB962C8B-B14F-4D97-AF65-F5344CB8AC3E}">
        <p14:creationId xmlns:p14="http://schemas.microsoft.com/office/powerpoint/2010/main" val="344404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ure 7.1.13 Before and after photos of Supernova 1987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5" t="-2621" r="6815" b="66794"/>
          <a:stretch/>
        </p:blipFill>
        <p:spPr bwMode="auto">
          <a:xfrm>
            <a:off x="439755" y="1742201"/>
            <a:ext cx="3657600" cy="34065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igure 7.1.13 Before and after photos of Supernova 1987A."/>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33304"/>
          <a:stretch/>
        </p:blipFill>
        <p:spPr bwMode="auto">
          <a:xfrm>
            <a:off x="4572000" y="274638"/>
            <a:ext cx="3657600" cy="6341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8205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smtClean="0">
                <a:solidFill>
                  <a:schemeClr val="bg1"/>
                </a:solidFill>
              </a:rPr>
              <a:t>Neutron stars</a:t>
            </a:r>
            <a:endParaRPr lang="en-US" dirty="0">
              <a:solidFill>
                <a:schemeClr val="bg1"/>
              </a:solidFill>
            </a:endParaRPr>
          </a:p>
        </p:txBody>
      </p:sp>
      <p:sp>
        <p:nvSpPr>
          <p:cNvPr id="3" name="Content Placeholder 2"/>
          <p:cNvSpPr>
            <a:spLocks noGrp="1"/>
          </p:cNvSpPr>
          <p:nvPr>
            <p:ph idx="1"/>
          </p:nvPr>
        </p:nvSpPr>
        <p:spPr>
          <a:xfrm>
            <a:off x="457200" y="1066801"/>
            <a:ext cx="8229600" cy="2514600"/>
          </a:xfrm>
        </p:spPr>
        <p:txBody>
          <a:bodyPr>
            <a:noAutofit/>
          </a:bodyPr>
          <a:lstStyle/>
          <a:p>
            <a:pPr>
              <a:buNone/>
            </a:pPr>
            <a:r>
              <a:rPr lang="en-US" sz="3300" dirty="0" smtClean="0">
                <a:solidFill>
                  <a:schemeClr val="bg1"/>
                </a:solidFill>
                <a:cs typeface="Arial" panose="020B0604020202020204" pitchFamily="34" charset="0"/>
              </a:rPr>
              <a:t>	If the amount of material left by a supernova is 1.4-3 times the mass of our sun, gravitational forces can break down the structure of the atoms and result in a </a:t>
            </a:r>
            <a:r>
              <a:rPr lang="en-US" sz="3300" b="1" dirty="0" smtClean="0">
                <a:solidFill>
                  <a:srgbClr val="FFFF00"/>
                </a:solidFill>
                <a:cs typeface="Arial" panose="020B0604020202020204" pitchFamily="34" charset="0"/>
              </a:rPr>
              <a:t>neutron star.</a:t>
            </a:r>
          </a:p>
          <a:p>
            <a:endParaRPr lang="en-US" sz="3300" b="1" dirty="0" smtClean="0">
              <a:solidFill>
                <a:schemeClr val="bg1"/>
              </a:solidFill>
              <a:cs typeface="Arial" panose="020B0604020202020204" pitchFamily="34" charset="0"/>
            </a:endParaRPr>
          </a:p>
        </p:txBody>
      </p:sp>
      <p:pic>
        <p:nvPicPr>
          <p:cNvPr id="93186" name="Picture 2" descr="http://www.anu.edu.au/files/event_submission/neutron_star.jpg"/>
          <p:cNvPicPr>
            <a:picLocks noChangeAspect="1" noChangeArrowheads="1"/>
          </p:cNvPicPr>
          <p:nvPr/>
        </p:nvPicPr>
        <p:blipFill>
          <a:blip r:embed="rId3"/>
          <a:srcRect/>
          <a:stretch>
            <a:fillRect/>
          </a:stretch>
        </p:blipFill>
        <p:spPr bwMode="auto">
          <a:xfrm>
            <a:off x="228600" y="3733800"/>
            <a:ext cx="3965670" cy="2803525"/>
          </a:xfrm>
          <a:prstGeom prst="rect">
            <a:avLst/>
          </a:prstGeom>
          <a:noFill/>
        </p:spPr>
      </p:pic>
      <p:sp>
        <p:nvSpPr>
          <p:cNvPr id="5" name="TextBox 4"/>
          <p:cNvSpPr txBox="1"/>
          <p:nvPr/>
        </p:nvSpPr>
        <p:spPr>
          <a:xfrm>
            <a:off x="4419600" y="3810000"/>
            <a:ext cx="4419600" cy="2677656"/>
          </a:xfrm>
          <a:prstGeom prst="rect">
            <a:avLst/>
          </a:prstGeom>
          <a:noFill/>
        </p:spPr>
        <p:txBody>
          <a:bodyPr wrap="square" rtlCol="0">
            <a:spAutoFit/>
          </a:bodyPr>
          <a:lstStyle/>
          <a:p>
            <a:r>
              <a:rPr lang="en-US" sz="3000" b="1" dirty="0" smtClean="0">
                <a:solidFill>
                  <a:schemeClr val="bg1"/>
                </a:solidFill>
                <a:cs typeface="Arial" panose="020B0604020202020204" pitchFamily="34" charset="0"/>
              </a:rPr>
              <a:t>Neutron stars </a:t>
            </a:r>
            <a:r>
              <a:rPr lang="en-US" sz="3000" dirty="0" smtClean="0">
                <a:solidFill>
                  <a:schemeClr val="bg1"/>
                </a:solidFill>
                <a:cs typeface="Arial" panose="020B0604020202020204" pitchFamily="34" charset="0"/>
              </a:rPr>
              <a:t>have an enormous density as mass is compressed into a sphere about 10 – 15kms across.</a:t>
            </a:r>
            <a:endParaRPr lang="en-AU" sz="3000" dirty="0" smtClean="0">
              <a:solidFill>
                <a:schemeClr val="bg1"/>
              </a:solidFill>
              <a:cs typeface="Arial" panose="020B0604020202020204" pitchFamily="34" charset="0"/>
            </a:endParaRPr>
          </a:p>
          <a:p>
            <a:endParaRPr lang="en-US" dirty="0"/>
          </a:p>
        </p:txBody>
      </p:sp>
    </p:spTree>
    <p:extLst>
      <p:ext uri="{BB962C8B-B14F-4D97-AF65-F5344CB8AC3E}">
        <p14:creationId xmlns:p14="http://schemas.microsoft.com/office/powerpoint/2010/main" val="553514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latin typeface="Aharoni" pitchFamily="2" charset="-79"/>
                <a:cs typeface="Aharoni" pitchFamily="2" charset="-79"/>
              </a:rPr>
              <a:t>Black</a:t>
            </a:r>
            <a:r>
              <a:rPr lang="en-AU" dirty="0" smtClean="0">
                <a:solidFill>
                  <a:schemeClr val="bg1"/>
                </a:solidFill>
                <a:latin typeface="Arial" pitchFamily="34" charset="0"/>
                <a:cs typeface="Arial" pitchFamily="34" charset="0"/>
              </a:rPr>
              <a:t> Holes</a:t>
            </a:r>
            <a:r>
              <a:rPr lang="en-US" dirty="0" smtClean="0"/>
              <a:t> </a:t>
            </a:r>
            <a:endParaRPr lang="en-US" dirty="0"/>
          </a:p>
        </p:txBody>
      </p:sp>
      <p:sp>
        <p:nvSpPr>
          <p:cNvPr id="3" name="Content Placeholder 2"/>
          <p:cNvSpPr>
            <a:spLocks noGrp="1"/>
          </p:cNvSpPr>
          <p:nvPr>
            <p:ph idx="1"/>
          </p:nvPr>
        </p:nvSpPr>
        <p:spPr>
          <a:xfrm>
            <a:off x="457200" y="1600200"/>
            <a:ext cx="8229600" cy="4724400"/>
          </a:xfrm>
        </p:spPr>
        <p:txBody>
          <a:bodyPr>
            <a:normAutofit lnSpcReduction="10000"/>
          </a:bodyPr>
          <a:lstStyle/>
          <a:p>
            <a:pPr>
              <a:buNone/>
            </a:pPr>
            <a:r>
              <a:rPr lang="en-US" sz="3300" dirty="0" smtClean="0">
                <a:solidFill>
                  <a:schemeClr val="bg1"/>
                </a:solidFill>
                <a:cs typeface="Arial" panose="020B0604020202020204" pitchFamily="34" charset="0"/>
              </a:rPr>
              <a:t>	If the amount of material left by a supernova is more then 3 times the mass of our sun, the process of collapse does not end with a neutron star but keeps shrinking even further to what scientists refer to as a singularity or a </a:t>
            </a:r>
            <a:r>
              <a:rPr lang="en-US" sz="3300" dirty="0" smtClean="0">
                <a:solidFill>
                  <a:srgbClr val="FFFF00"/>
                </a:solidFill>
                <a:cs typeface="Arial" panose="020B0604020202020204" pitchFamily="34" charset="0"/>
              </a:rPr>
              <a:t>black hole.</a:t>
            </a:r>
          </a:p>
          <a:p>
            <a:pPr>
              <a:buNone/>
            </a:pPr>
            <a:endParaRPr lang="en-US" sz="3600" b="1" dirty="0" smtClean="0">
              <a:solidFill>
                <a:schemeClr val="bg1"/>
              </a:solidFill>
              <a:cs typeface="Arial" panose="020B0604020202020204" pitchFamily="34" charset="0"/>
            </a:endParaRPr>
          </a:p>
          <a:p>
            <a:pPr>
              <a:buNone/>
            </a:pPr>
            <a:r>
              <a:rPr lang="en-AU" sz="3600" dirty="0" smtClean="0">
                <a:solidFill>
                  <a:schemeClr val="bg1"/>
                </a:solidFill>
                <a:cs typeface="Arial" panose="020B0604020202020204" pitchFamily="34" charset="0"/>
              </a:rPr>
              <a:t>	</a:t>
            </a:r>
            <a:r>
              <a:rPr lang="en-AU" sz="3300" dirty="0" smtClean="0">
                <a:solidFill>
                  <a:schemeClr val="bg1"/>
                </a:solidFill>
                <a:cs typeface="Arial" panose="020B0604020202020204" pitchFamily="34" charset="0"/>
              </a:rPr>
              <a:t>A black hole is believed to be formed from the death of a neutron star.</a:t>
            </a:r>
          </a:p>
          <a:p>
            <a:pPr>
              <a:buNone/>
            </a:pPr>
            <a:endParaRPr lang="en-US" sz="3300" dirty="0">
              <a:solidFill>
                <a:srgbClr val="FFFF00"/>
              </a:solidFill>
            </a:endParaRPr>
          </a:p>
        </p:txBody>
      </p:sp>
      <p:pic>
        <p:nvPicPr>
          <p:cNvPr id="4" name="Picture 2" descr="Pencil, School, Stationery, Writing, Write, Sketch, Pen"/>
          <p:cNvPicPr>
            <a:picLocks noChangeAspect="1" noChangeArrowheads="1"/>
          </p:cNvPicPr>
          <p:nvPr/>
        </p:nvPicPr>
        <p:blipFill>
          <a:blip r:embed="rId3" cstate="print"/>
          <a:srcRect/>
          <a:stretch>
            <a:fillRect/>
          </a:stretch>
        </p:blipFill>
        <p:spPr bwMode="auto">
          <a:xfrm rot="5400000">
            <a:off x="-57150" y="5238750"/>
            <a:ext cx="1143000" cy="5715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i3.mirror.co.uk/incoming/article4364469.ece/ALTERNATES/s615/tumblr_ncqps5xdAA1soq3mzo1_500.jpg">
            <a:hlinkClick r:id="rId3"/>
          </p:cNvPr>
          <p:cNvPicPr>
            <a:picLocks noChangeAspect="1" noChangeArrowheads="1"/>
          </p:cNvPicPr>
          <p:nvPr/>
        </p:nvPicPr>
        <p:blipFill>
          <a:blip r:embed="rId4"/>
          <a:srcRect/>
          <a:stretch>
            <a:fillRect/>
          </a:stretch>
        </p:blipFill>
        <p:spPr bwMode="auto">
          <a:xfrm>
            <a:off x="4876800" y="3657600"/>
            <a:ext cx="3779808" cy="2514600"/>
          </a:xfrm>
          <a:prstGeom prst="rect">
            <a:avLst/>
          </a:prstGeom>
          <a:noFill/>
        </p:spPr>
      </p:pic>
      <p:sp>
        <p:nvSpPr>
          <p:cNvPr id="3" name="Title 2"/>
          <p:cNvSpPr>
            <a:spLocks noGrp="1"/>
          </p:cNvSpPr>
          <p:nvPr>
            <p:ph type="title"/>
          </p:nvPr>
        </p:nvSpPr>
        <p:spPr/>
        <p:txBody>
          <a:bodyPr/>
          <a:lstStyle/>
          <a:p>
            <a:r>
              <a:rPr lang="en-US" dirty="0" smtClean="0">
                <a:solidFill>
                  <a:schemeClr val="bg1"/>
                </a:solidFill>
              </a:rPr>
              <a:t>Pluto</a:t>
            </a:r>
            <a:endParaRPr lang="en-US" dirty="0">
              <a:solidFill>
                <a:schemeClr val="bg1"/>
              </a:solidFill>
            </a:endParaRPr>
          </a:p>
        </p:txBody>
      </p:sp>
      <p:sp>
        <p:nvSpPr>
          <p:cNvPr id="4" name="Content Placeholder 3"/>
          <p:cNvSpPr>
            <a:spLocks noGrp="1"/>
          </p:cNvSpPr>
          <p:nvPr>
            <p:ph idx="1"/>
          </p:nvPr>
        </p:nvSpPr>
        <p:spPr/>
        <p:txBody>
          <a:bodyPr/>
          <a:lstStyle/>
          <a:p>
            <a:r>
              <a:rPr lang="en-US" dirty="0" smtClean="0">
                <a:solidFill>
                  <a:schemeClr val="bg1"/>
                </a:solidFill>
              </a:rPr>
              <a:t>Why is Pluto no longer classified as a planet?</a:t>
            </a:r>
          </a:p>
          <a:p>
            <a:r>
              <a:rPr lang="en-US" dirty="0" smtClean="0">
                <a:solidFill>
                  <a:schemeClr val="bg1"/>
                </a:solidFill>
              </a:rPr>
              <a:t>In August 2006 the International Astronomical Union (IAU) downgraded the status of Pluto to that of  "dwarf planet." </a:t>
            </a:r>
          </a:p>
          <a:p>
            <a:pPr>
              <a:buNone/>
            </a:pPr>
            <a:r>
              <a:rPr lang="en-US" dirty="0" smtClean="0">
                <a:solidFill>
                  <a:schemeClr val="bg1"/>
                </a:solidFill>
              </a:rPr>
              <a:t>	So now we have 8 </a:t>
            </a:r>
          </a:p>
          <a:p>
            <a:pPr>
              <a:buNone/>
            </a:pPr>
            <a:r>
              <a:rPr lang="en-US" dirty="0" smtClean="0">
                <a:solidFill>
                  <a:schemeClr val="bg1"/>
                </a:solidFill>
              </a:rPr>
              <a:t>	planets instead of 9!</a:t>
            </a:r>
            <a:r>
              <a:rPr lang="en-US" dirty="0" smtClean="0"/>
              <a:t> </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latin typeface="Aharoni" pitchFamily="2" charset="-79"/>
                <a:cs typeface="Aharoni" pitchFamily="2" charset="-79"/>
              </a:rPr>
              <a:t>Black</a:t>
            </a:r>
            <a:r>
              <a:rPr lang="en-AU" dirty="0" smtClean="0">
                <a:solidFill>
                  <a:schemeClr val="bg1"/>
                </a:solidFill>
                <a:latin typeface="Arial" pitchFamily="34" charset="0"/>
                <a:cs typeface="Arial" pitchFamily="34" charset="0"/>
              </a:rPr>
              <a:t> Holes</a:t>
            </a:r>
            <a:endParaRPr lang="en-AU" dirty="0">
              <a:solidFill>
                <a:schemeClr val="bg1"/>
              </a:solidFill>
            </a:endParaRPr>
          </a:p>
        </p:txBody>
      </p:sp>
      <p:sp>
        <p:nvSpPr>
          <p:cNvPr id="3" name="Content Placeholder 2"/>
          <p:cNvSpPr>
            <a:spLocks noGrp="1"/>
          </p:cNvSpPr>
          <p:nvPr>
            <p:ph idx="1"/>
          </p:nvPr>
        </p:nvSpPr>
        <p:spPr>
          <a:xfrm>
            <a:off x="457200" y="1219200"/>
            <a:ext cx="3178696" cy="5410200"/>
          </a:xfrm>
        </p:spPr>
        <p:txBody>
          <a:bodyPr>
            <a:normAutofit fontScale="77500" lnSpcReduction="20000"/>
          </a:bodyPr>
          <a:lstStyle/>
          <a:p>
            <a:pPr>
              <a:buNone/>
            </a:pPr>
            <a:r>
              <a:rPr lang="en-US" sz="3600" b="1" dirty="0" smtClean="0">
                <a:solidFill>
                  <a:schemeClr val="bg1"/>
                </a:solidFill>
                <a:cs typeface="Arial" panose="020B0604020202020204" pitchFamily="34" charset="0"/>
              </a:rPr>
              <a:t>	Black holes</a:t>
            </a:r>
            <a:r>
              <a:rPr lang="en-US" sz="3600" dirty="0" smtClean="0">
                <a:solidFill>
                  <a:schemeClr val="bg1"/>
                </a:solidFill>
                <a:cs typeface="Arial" panose="020B0604020202020204" pitchFamily="34" charset="0"/>
              </a:rPr>
              <a:t> are so dense and exert such a strong gravitational pull, that not even light can escape.</a:t>
            </a:r>
          </a:p>
          <a:p>
            <a:pPr>
              <a:buNone/>
            </a:pPr>
            <a:endParaRPr lang="en-US" sz="3600" dirty="0" smtClean="0">
              <a:solidFill>
                <a:schemeClr val="bg1"/>
              </a:solidFill>
              <a:cs typeface="Arial" panose="020B0604020202020204" pitchFamily="34" charset="0"/>
            </a:endParaRPr>
          </a:p>
          <a:p>
            <a:pPr>
              <a:buNone/>
            </a:pPr>
            <a:r>
              <a:rPr lang="en-US" sz="3600" dirty="0" smtClean="0">
                <a:solidFill>
                  <a:schemeClr val="bg1"/>
                </a:solidFill>
                <a:cs typeface="Arial" panose="020B0604020202020204" pitchFamily="34" charset="0"/>
              </a:rPr>
              <a:t>	</a:t>
            </a:r>
            <a:r>
              <a:rPr lang="en-US" sz="3600" dirty="0" smtClean="0">
                <a:solidFill>
                  <a:schemeClr val="bg1">
                    <a:lumMod val="95000"/>
                  </a:schemeClr>
                </a:solidFill>
              </a:rPr>
              <a:t>Black holes distort the space around them, and can often suck </a:t>
            </a:r>
            <a:r>
              <a:rPr lang="en-US" sz="3600" dirty="0" err="1" smtClean="0">
                <a:solidFill>
                  <a:schemeClr val="bg1">
                    <a:lumMod val="95000"/>
                  </a:schemeClr>
                </a:solidFill>
              </a:rPr>
              <a:t>neighbouring</a:t>
            </a:r>
            <a:r>
              <a:rPr lang="en-US" sz="3600" dirty="0" smtClean="0">
                <a:solidFill>
                  <a:schemeClr val="bg1">
                    <a:lumMod val="95000"/>
                  </a:schemeClr>
                </a:solidFill>
              </a:rPr>
              <a:t> matter into them - including stars!</a:t>
            </a:r>
            <a:endParaRPr lang="en-AU" sz="3600" dirty="0">
              <a:solidFill>
                <a:schemeClr val="bg1">
                  <a:lumMod val="95000"/>
                </a:schemeClr>
              </a:solidFill>
              <a:latin typeface="Arial" panose="020B0604020202020204" pitchFamily="34" charset="0"/>
              <a:cs typeface="Arial" panose="020B0604020202020204" pitchFamily="34" charset="0"/>
            </a:endParaRPr>
          </a:p>
        </p:txBody>
      </p:sp>
      <p:pic>
        <p:nvPicPr>
          <p:cNvPr id="4" name="blackhole.mpg">
            <a:hlinkClick r:id="" action="ppaction://media"/>
          </p:cNvPr>
          <p:cNvPicPr>
            <a:picLocks noRot="1" noChangeAspect="1" noChangeArrowheads="1"/>
          </p:cNvPicPr>
          <p:nvPr/>
        </p:nvPicPr>
        <p:blipFill rotWithShape="1">
          <a:blip r:embed="rId3" cstate="print">
            <a:extLst>
              <a:ext uri="{28A0092B-C50C-407E-A947-70E740481C1C}">
                <a14:useLocalDpi xmlns:a14="http://schemas.microsoft.com/office/drawing/2010/main" val="0"/>
              </a:ext>
            </a:extLst>
          </a:blip>
          <a:srcRect l="7875" t="7376" r="7873" b="8559"/>
          <a:stretch/>
        </p:blipFill>
        <p:spPr bwMode="auto">
          <a:xfrm>
            <a:off x="3707904" y="1399382"/>
            <a:ext cx="5328592" cy="51125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encil, School, Stationery, Writing, Write, Sketch, Pen"/>
          <p:cNvPicPr>
            <a:picLocks noChangeAspect="1" noChangeArrowheads="1"/>
          </p:cNvPicPr>
          <p:nvPr/>
        </p:nvPicPr>
        <p:blipFill>
          <a:blip r:embed="rId4" cstate="print"/>
          <a:srcRect/>
          <a:stretch>
            <a:fillRect/>
          </a:stretch>
        </p:blipFill>
        <p:spPr bwMode="auto">
          <a:xfrm rot="5400000">
            <a:off x="-57150" y="1885950"/>
            <a:ext cx="1143000" cy="571500"/>
          </a:xfrm>
          <a:prstGeom prst="rect">
            <a:avLst/>
          </a:prstGeom>
          <a:noFill/>
        </p:spPr>
      </p:pic>
    </p:spTree>
    <p:extLst>
      <p:ext uri="{BB962C8B-B14F-4D97-AF65-F5344CB8AC3E}">
        <p14:creationId xmlns:p14="http://schemas.microsoft.com/office/powerpoint/2010/main" val="6611477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latin typeface="Aharoni" pitchFamily="2" charset="-79"/>
                <a:cs typeface="Aharoni" pitchFamily="2" charset="-79"/>
              </a:rPr>
              <a:t>Black</a:t>
            </a:r>
            <a:r>
              <a:rPr lang="en-AU" dirty="0" smtClean="0">
                <a:solidFill>
                  <a:schemeClr val="bg1"/>
                </a:solidFill>
                <a:latin typeface="Arial" pitchFamily="34" charset="0"/>
                <a:cs typeface="Arial" pitchFamily="34" charset="0"/>
              </a:rPr>
              <a:t> Holes</a:t>
            </a:r>
            <a:endParaRPr lang="en-US" dirty="0"/>
          </a:p>
        </p:txBody>
      </p:sp>
      <p:sp>
        <p:nvSpPr>
          <p:cNvPr id="3" name="Content Placeholder 2"/>
          <p:cNvSpPr>
            <a:spLocks noGrp="1"/>
          </p:cNvSpPr>
          <p:nvPr>
            <p:ph idx="1"/>
          </p:nvPr>
        </p:nvSpPr>
        <p:spPr>
          <a:xfrm>
            <a:off x="838200" y="1600200"/>
            <a:ext cx="7848600" cy="4525963"/>
          </a:xfrm>
        </p:spPr>
        <p:txBody>
          <a:bodyPr>
            <a:normAutofit/>
          </a:bodyPr>
          <a:lstStyle/>
          <a:p>
            <a:pPr>
              <a:buNone/>
            </a:pPr>
            <a:r>
              <a:rPr lang="en-US" sz="4000" dirty="0" smtClean="0">
                <a:solidFill>
                  <a:schemeClr val="bg1"/>
                </a:solidFill>
              </a:rPr>
              <a:t>Two methods to detect black holes:</a:t>
            </a:r>
          </a:p>
          <a:p>
            <a:pPr>
              <a:buNone/>
            </a:pPr>
            <a:endParaRPr lang="en-US" sz="4000" dirty="0" smtClean="0">
              <a:solidFill>
                <a:schemeClr val="bg1"/>
              </a:solidFill>
            </a:endParaRPr>
          </a:p>
          <a:p>
            <a:pPr>
              <a:buNone/>
            </a:pPr>
            <a:r>
              <a:rPr lang="en-US" sz="4000" dirty="0" smtClean="0">
                <a:solidFill>
                  <a:schemeClr val="bg1"/>
                </a:solidFill>
              </a:rPr>
              <a:t>1. A </a:t>
            </a:r>
            <a:r>
              <a:rPr lang="en-US" sz="4000" b="1" dirty="0" smtClean="0">
                <a:solidFill>
                  <a:schemeClr val="bg1"/>
                </a:solidFill>
              </a:rPr>
              <a:t>binary star system</a:t>
            </a:r>
            <a:r>
              <a:rPr lang="en-US" sz="4000" dirty="0" smtClean="0">
                <a:solidFill>
                  <a:schemeClr val="bg1"/>
                </a:solidFill>
              </a:rPr>
              <a:t>: one of the stars becomes a black hole and its huge gravitational field starts to strip material from the other star.</a:t>
            </a:r>
            <a:endParaRPr lang="en-US" sz="4000" dirty="0">
              <a:solidFill>
                <a:schemeClr val="bg1"/>
              </a:solidFill>
            </a:endParaRPr>
          </a:p>
        </p:txBody>
      </p:sp>
      <p:pic>
        <p:nvPicPr>
          <p:cNvPr id="4" name="Picture 2" descr="Pencil, School, Stationery, Writing, Write, Sketch, Pen"/>
          <p:cNvPicPr>
            <a:picLocks noChangeAspect="1" noChangeArrowheads="1"/>
          </p:cNvPicPr>
          <p:nvPr/>
        </p:nvPicPr>
        <p:blipFill>
          <a:blip r:embed="rId2" cstate="print"/>
          <a:srcRect/>
          <a:stretch>
            <a:fillRect/>
          </a:stretch>
        </p:blipFill>
        <p:spPr bwMode="auto">
          <a:xfrm rot="5400000">
            <a:off x="-209550" y="3486150"/>
            <a:ext cx="1143000" cy="57150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pearsonplaces.com.au/Portals/0/PearsonReader/BookImages/PACSCI10/07/PSCI_10_07_01_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404664"/>
            <a:ext cx="7143750" cy="524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2730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latin typeface="Aharoni" pitchFamily="2" charset="-79"/>
                <a:cs typeface="Aharoni" pitchFamily="2" charset="-79"/>
              </a:rPr>
              <a:t>Black</a:t>
            </a:r>
            <a:r>
              <a:rPr lang="en-AU" dirty="0" smtClean="0">
                <a:solidFill>
                  <a:schemeClr val="bg1"/>
                </a:solidFill>
                <a:latin typeface="Arial" pitchFamily="34" charset="0"/>
                <a:cs typeface="Arial" pitchFamily="34" charset="0"/>
              </a:rPr>
              <a:t> Holes</a:t>
            </a:r>
            <a:endParaRPr lang="en-US" dirty="0"/>
          </a:p>
        </p:txBody>
      </p:sp>
      <p:sp>
        <p:nvSpPr>
          <p:cNvPr id="3" name="Content Placeholder 2"/>
          <p:cNvSpPr>
            <a:spLocks noGrp="1"/>
          </p:cNvSpPr>
          <p:nvPr>
            <p:ph idx="1"/>
          </p:nvPr>
        </p:nvSpPr>
        <p:spPr>
          <a:xfrm>
            <a:off x="1219200" y="1600200"/>
            <a:ext cx="7467600" cy="4953000"/>
          </a:xfrm>
        </p:spPr>
        <p:txBody>
          <a:bodyPr>
            <a:normAutofit fontScale="92500"/>
          </a:bodyPr>
          <a:lstStyle/>
          <a:p>
            <a:pPr>
              <a:buNone/>
            </a:pPr>
            <a:r>
              <a:rPr lang="en-US" sz="4000" dirty="0" smtClean="0">
                <a:solidFill>
                  <a:schemeClr val="bg1"/>
                </a:solidFill>
              </a:rPr>
              <a:t>2. </a:t>
            </a:r>
            <a:r>
              <a:rPr lang="en-US" sz="4000" b="1" dirty="0" smtClean="0">
                <a:solidFill>
                  <a:schemeClr val="bg1"/>
                </a:solidFill>
              </a:rPr>
              <a:t>Gravitational </a:t>
            </a:r>
            <a:r>
              <a:rPr lang="en-US" sz="4000" b="1" dirty="0" err="1" smtClean="0">
                <a:solidFill>
                  <a:schemeClr val="bg1"/>
                </a:solidFill>
              </a:rPr>
              <a:t>lensing</a:t>
            </a:r>
            <a:endParaRPr lang="en-US" sz="4000" b="1" dirty="0" smtClean="0">
              <a:solidFill>
                <a:schemeClr val="bg1"/>
              </a:solidFill>
            </a:endParaRPr>
          </a:p>
          <a:p>
            <a:pPr>
              <a:buNone/>
            </a:pPr>
            <a:r>
              <a:rPr lang="en-US" sz="4000" dirty="0" smtClean="0">
                <a:solidFill>
                  <a:schemeClr val="bg1"/>
                </a:solidFill>
              </a:rPr>
              <a:t>	The gravitational field around a black hole is so strong it can distort the shape of space and light from a distant star passing either side of the black hole can be bent back to Earth so we see identical stars either side of the black hole.</a:t>
            </a:r>
            <a:endParaRPr lang="en-US" sz="4000" dirty="0">
              <a:solidFill>
                <a:schemeClr val="bg1"/>
              </a:solidFill>
            </a:endParaRPr>
          </a:p>
        </p:txBody>
      </p:sp>
      <p:pic>
        <p:nvPicPr>
          <p:cNvPr id="4" name="Picture 2" descr="Pencil, School, Stationery, Writing, Write, Sketch, Pen"/>
          <p:cNvPicPr>
            <a:picLocks noChangeAspect="1" noChangeArrowheads="1"/>
          </p:cNvPicPr>
          <p:nvPr/>
        </p:nvPicPr>
        <p:blipFill>
          <a:blip r:embed="rId2" cstate="print"/>
          <a:srcRect/>
          <a:stretch>
            <a:fillRect/>
          </a:stretch>
        </p:blipFill>
        <p:spPr bwMode="auto">
          <a:xfrm rot="5400000">
            <a:off x="171450" y="2038350"/>
            <a:ext cx="1143000" cy="571500"/>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smtClean="0">
                <a:latin typeface="Aharoni" pitchFamily="2" charset="-79"/>
                <a:cs typeface="Aharoni" pitchFamily="2" charset="-79"/>
              </a:rPr>
              <a:t>Black</a:t>
            </a:r>
            <a:r>
              <a:rPr lang="en-AU" dirty="0" smtClean="0">
                <a:solidFill>
                  <a:schemeClr val="bg1"/>
                </a:solidFill>
                <a:latin typeface="Arial" pitchFamily="34" charset="0"/>
                <a:cs typeface="Arial" pitchFamily="34" charset="0"/>
              </a:rPr>
              <a:t> Holes - </a:t>
            </a:r>
            <a:r>
              <a:rPr lang="en-US" b="1" dirty="0" smtClean="0">
                <a:solidFill>
                  <a:schemeClr val="bg1"/>
                </a:solidFill>
              </a:rPr>
              <a:t>Gravitational </a:t>
            </a:r>
            <a:r>
              <a:rPr lang="en-US" b="1" dirty="0" err="1" smtClean="0">
                <a:solidFill>
                  <a:schemeClr val="bg1"/>
                </a:solidFill>
              </a:rPr>
              <a:t>lensing</a:t>
            </a:r>
            <a:endParaRPr lang="en-US" dirty="0"/>
          </a:p>
        </p:txBody>
      </p:sp>
      <p:pic>
        <p:nvPicPr>
          <p:cNvPr id="1026" name="Picture 2" descr="http://www.roe.ac.uk/~heymans/website_images/Gravitational-lensing-galaxyApril12_2010-1024x768.jpg">
            <a:hlinkClick r:id="rId2"/>
          </p:cNvPr>
          <p:cNvPicPr>
            <a:picLocks noChangeAspect="1" noChangeArrowheads="1"/>
          </p:cNvPicPr>
          <p:nvPr/>
        </p:nvPicPr>
        <p:blipFill>
          <a:blip r:embed="rId3"/>
          <a:srcRect/>
          <a:stretch>
            <a:fillRect/>
          </a:stretch>
        </p:blipFill>
        <p:spPr bwMode="auto">
          <a:xfrm>
            <a:off x="228600" y="2057400"/>
            <a:ext cx="4857750" cy="3648394"/>
          </a:xfrm>
          <a:prstGeom prst="rect">
            <a:avLst/>
          </a:prstGeom>
          <a:noFill/>
        </p:spPr>
      </p:pic>
      <p:pic>
        <p:nvPicPr>
          <p:cNvPr id="1028" name="Picture 4" descr="Multiple quasar images through lensing"/>
          <p:cNvPicPr>
            <a:picLocks noChangeAspect="1" noChangeArrowheads="1"/>
          </p:cNvPicPr>
          <p:nvPr/>
        </p:nvPicPr>
        <p:blipFill>
          <a:blip r:embed="rId4"/>
          <a:srcRect/>
          <a:stretch>
            <a:fillRect/>
          </a:stretch>
        </p:blipFill>
        <p:spPr bwMode="auto">
          <a:xfrm>
            <a:off x="5105400" y="2438400"/>
            <a:ext cx="3810000" cy="2857500"/>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a:bodyPr>
          <a:lstStyle/>
          <a:p>
            <a:r>
              <a:rPr lang="en-AU" sz="3000" dirty="0">
                <a:solidFill>
                  <a:schemeClr val="bg1"/>
                </a:solidFill>
                <a:latin typeface="+mn-lt"/>
                <a:cs typeface="Arial" pitchFamily="34" charset="0"/>
              </a:rPr>
              <a:t>The </a:t>
            </a:r>
            <a:r>
              <a:rPr lang="en-AU" sz="3000" dirty="0" smtClean="0">
                <a:solidFill>
                  <a:schemeClr val="bg1"/>
                </a:solidFill>
                <a:latin typeface="+mn-lt"/>
                <a:cs typeface="Arial" pitchFamily="34" charset="0"/>
              </a:rPr>
              <a:t>initial size of a star determines its life cycle and the type of star it will eventually become.</a:t>
            </a:r>
            <a:endParaRPr lang="en-AU" sz="3000" dirty="0">
              <a:solidFill>
                <a:schemeClr val="bg1"/>
              </a:solidFill>
              <a:latin typeface="+mn-lt"/>
            </a:endParaRPr>
          </a:p>
        </p:txBody>
      </p:sp>
      <p:pic>
        <p:nvPicPr>
          <p:cNvPr id="6146" name="Picture 2" descr="http://www.pearsonplaces.com.au/Portals/0/PearsonReader/BookImages/PACSCI10/07/PSCI_10_07_01_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524000"/>
            <a:ext cx="6578774" cy="4991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215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r>
              <a:rPr lang="en-US" dirty="0" err="1" smtClean="0">
                <a:solidFill>
                  <a:schemeClr val="bg1"/>
                </a:solidFill>
              </a:rPr>
              <a:t>Kahoot</a:t>
            </a:r>
            <a:r>
              <a:rPr lang="en-US" dirty="0" smtClean="0">
                <a:solidFill>
                  <a:schemeClr val="bg1"/>
                </a:solidFill>
              </a:rPr>
              <a:t/>
            </a:r>
            <a:br>
              <a:rPr lang="en-US" dirty="0" smtClean="0">
                <a:solidFill>
                  <a:schemeClr val="bg1"/>
                </a:solidFill>
              </a:rPr>
            </a:br>
            <a:r>
              <a:rPr lang="en-US" dirty="0" smtClean="0">
                <a:solidFill>
                  <a:schemeClr val="bg1"/>
                </a:solidFill>
                <a:hlinkClick r:id="rId3"/>
              </a:rPr>
              <a:t>https://kahoot.it</a:t>
            </a:r>
            <a:r>
              <a:rPr lang="en-US" dirty="0" smtClean="0"/>
              <a:t/>
            </a:r>
            <a:br>
              <a:rPr lang="en-US" dirty="0" smtClean="0"/>
            </a:b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042792" cy="4525963"/>
          </a:xfrm>
        </p:spPr>
        <p:txBody>
          <a:bodyPr/>
          <a:lstStyle/>
          <a:p>
            <a:r>
              <a:rPr lang="en-AU" dirty="0" smtClean="0">
                <a:solidFill>
                  <a:schemeClr val="bg1"/>
                </a:solidFill>
                <a:cs typeface="Arial" pitchFamily="34" charset="0"/>
              </a:rPr>
              <a:t>Astronomers refer to the brightness of a star as its magnitude. </a:t>
            </a:r>
          </a:p>
          <a:p>
            <a:pPr marL="0" indent="0">
              <a:buNone/>
            </a:pPr>
            <a:endParaRPr lang="en-AU" dirty="0" smtClean="0">
              <a:solidFill>
                <a:schemeClr val="bg1"/>
              </a:solidFill>
              <a:cs typeface="Arial" pitchFamily="34" charset="0"/>
            </a:endParaRPr>
          </a:p>
          <a:p>
            <a:r>
              <a:rPr lang="en-AU" dirty="0" smtClean="0">
                <a:solidFill>
                  <a:schemeClr val="bg1"/>
                </a:solidFill>
                <a:cs typeface="Arial" pitchFamily="34" charset="0"/>
              </a:rPr>
              <a:t>The colour of a star is due to its temperature.</a:t>
            </a:r>
            <a:endParaRPr lang="en-AU" dirty="0">
              <a:solidFill>
                <a:schemeClr val="bg1"/>
              </a:solidFill>
              <a:cs typeface="Arial" pitchFamily="34" charset="0"/>
            </a:endParaRPr>
          </a:p>
        </p:txBody>
      </p:sp>
      <p:pic>
        <p:nvPicPr>
          <p:cNvPr id="19458" name="Picture 2" descr="http://www.pearsonplaces.com.au/Portals/0/PearsonReader/BookImages/PACSCI10/07/PSCI_10_07_01_01.jpg"/>
          <p:cNvPicPr>
            <a:picLocks noChangeAspect="1" noChangeArrowheads="1"/>
          </p:cNvPicPr>
          <p:nvPr/>
        </p:nvPicPr>
        <p:blipFill>
          <a:blip r:embed="rId3" cstate="print"/>
          <a:srcRect/>
          <a:stretch>
            <a:fillRect/>
          </a:stretch>
        </p:blipFill>
        <p:spPr bwMode="auto">
          <a:xfrm>
            <a:off x="4499992" y="548680"/>
            <a:ext cx="4486275" cy="5715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chemeClr val="accent4">
              <a:lumMod val="40000"/>
              <a:lumOff val="60000"/>
            </a:schemeClr>
          </a:solidFill>
        </p:spPr>
        <p:txBody>
          <a:bodyPr/>
          <a:lstStyle/>
          <a:p>
            <a:r>
              <a:rPr lang="en-AU" dirty="0" smtClean="0">
                <a:latin typeface="Arial" pitchFamily="34" charset="0"/>
                <a:cs typeface="Arial" pitchFamily="34" charset="0"/>
              </a:rPr>
              <a:t>Brightness</a:t>
            </a:r>
            <a:endParaRPr lang="en-AU" dirty="0">
              <a:latin typeface="Arial" pitchFamily="34" charset="0"/>
              <a:cs typeface="Arial" pitchFamily="34" charset="0"/>
            </a:endParaRPr>
          </a:p>
        </p:txBody>
      </p:sp>
      <p:sp>
        <p:nvSpPr>
          <p:cNvPr id="3" name="Content Placeholder 2"/>
          <p:cNvSpPr>
            <a:spLocks noGrp="1"/>
          </p:cNvSpPr>
          <p:nvPr>
            <p:ph idx="4294967295"/>
          </p:nvPr>
        </p:nvSpPr>
        <p:spPr>
          <a:xfrm>
            <a:off x="152400" y="1524000"/>
            <a:ext cx="3970338" cy="4953000"/>
          </a:xfrm>
        </p:spPr>
        <p:txBody>
          <a:bodyPr>
            <a:normAutofit fontScale="92500" lnSpcReduction="10000"/>
          </a:bodyPr>
          <a:lstStyle/>
          <a:p>
            <a:r>
              <a:rPr lang="en-AU" dirty="0" smtClean="0">
                <a:solidFill>
                  <a:schemeClr val="bg1"/>
                </a:solidFill>
                <a:cs typeface="Arial" pitchFamily="34" charset="0"/>
              </a:rPr>
              <a:t>A star's </a:t>
            </a:r>
            <a:r>
              <a:rPr lang="en-AU" b="1" dirty="0" smtClean="0">
                <a:solidFill>
                  <a:schemeClr val="bg1"/>
                </a:solidFill>
                <a:cs typeface="Arial" pitchFamily="34" charset="0"/>
              </a:rPr>
              <a:t>apparent magnitude </a:t>
            </a:r>
            <a:r>
              <a:rPr lang="en-AU" dirty="0" smtClean="0">
                <a:solidFill>
                  <a:schemeClr val="bg1"/>
                </a:solidFill>
                <a:cs typeface="Arial" pitchFamily="34" charset="0"/>
              </a:rPr>
              <a:t>a measure of the brightness of a star as it appears to an observer on Earth.</a:t>
            </a:r>
          </a:p>
          <a:p>
            <a:pPr marL="0" indent="0">
              <a:buNone/>
            </a:pPr>
            <a:endParaRPr lang="en-AU" dirty="0" smtClean="0">
              <a:solidFill>
                <a:schemeClr val="bg1"/>
              </a:solidFill>
              <a:cs typeface="Arial" pitchFamily="34" charset="0"/>
            </a:endParaRPr>
          </a:p>
          <a:p>
            <a:r>
              <a:rPr lang="en-US" dirty="0" smtClean="0">
                <a:solidFill>
                  <a:schemeClr val="bg1"/>
                </a:solidFill>
                <a:cs typeface="Arial" pitchFamily="34" charset="0"/>
              </a:rPr>
              <a:t>The brighter the object appears, the lower the assigned value of its </a:t>
            </a:r>
            <a:r>
              <a:rPr lang="en-US" b="1" dirty="0" smtClean="0">
                <a:solidFill>
                  <a:schemeClr val="bg1"/>
                </a:solidFill>
                <a:cs typeface="Arial" pitchFamily="34" charset="0"/>
              </a:rPr>
              <a:t>magnitude</a:t>
            </a:r>
            <a:endParaRPr lang="en-AU" dirty="0">
              <a:solidFill>
                <a:schemeClr val="bg1"/>
              </a:solidFill>
              <a:cs typeface="Arial" pitchFamily="34" charset="0"/>
            </a:endParaRPr>
          </a:p>
        </p:txBody>
      </p:sp>
      <p:pic>
        <p:nvPicPr>
          <p:cNvPr id="17410" name="Picture 2" descr="Figure 7.1.4 This is a photo taken by the Hubble Space Telescope of a section of sky in the constellation Sagittarius. It shows some of the variety in the colour of stars in our galaxy."/>
          <p:cNvPicPr>
            <a:picLocks noChangeAspect="1" noChangeArrowheads="1"/>
          </p:cNvPicPr>
          <p:nvPr/>
        </p:nvPicPr>
        <p:blipFill>
          <a:blip r:embed="rId3" cstate="print"/>
          <a:srcRect/>
          <a:stretch>
            <a:fillRect/>
          </a:stretch>
        </p:blipFill>
        <p:spPr bwMode="auto">
          <a:xfrm>
            <a:off x="4283968" y="1340767"/>
            <a:ext cx="4621358" cy="495145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Apparent Magnitude</a:t>
            </a:r>
            <a:endParaRPr lang="en-US" dirty="0">
              <a:solidFill>
                <a:schemeClr val="bg1"/>
              </a:solidFill>
            </a:endParaRPr>
          </a:p>
        </p:txBody>
      </p:sp>
      <p:pic>
        <p:nvPicPr>
          <p:cNvPr id="1026" name="Picture 2" descr="http://timtrott.co.uk/uploads/2008/04/magnitude-scale.jpg"/>
          <p:cNvPicPr>
            <a:picLocks noChangeAspect="1" noChangeArrowheads="1"/>
          </p:cNvPicPr>
          <p:nvPr/>
        </p:nvPicPr>
        <p:blipFill>
          <a:blip r:embed="rId3"/>
          <a:srcRect/>
          <a:stretch>
            <a:fillRect/>
          </a:stretch>
        </p:blipFill>
        <p:spPr bwMode="auto">
          <a:xfrm>
            <a:off x="381000" y="2286000"/>
            <a:ext cx="8228111" cy="38862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1007</TotalTime>
  <Words>2094</Words>
  <Application>Microsoft Office PowerPoint</Application>
  <PresentationFormat>On-screen Show (4:3)</PresentationFormat>
  <Paragraphs>347</Paragraphs>
  <Slides>66</Slides>
  <Notes>63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Aharoni</vt:lpstr>
      <vt:lpstr>Algerian</vt:lpstr>
      <vt:lpstr>Arial</vt:lpstr>
      <vt:lpstr>Calibri</vt:lpstr>
      <vt:lpstr>OCR A Extended</vt:lpstr>
      <vt:lpstr>Times New Roman</vt:lpstr>
      <vt:lpstr>Office Theme</vt:lpstr>
      <vt:lpstr>PowerPoint Presentation</vt:lpstr>
      <vt:lpstr>Stars</vt:lpstr>
      <vt:lpstr>PowerPoint Presentation</vt:lpstr>
      <vt:lpstr>The order of planets in our solar system</vt:lpstr>
      <vt:lpstr>PowerPoint Presentation</vt:lpstr>
      <vt:lpstr>Pluto</vt:lpstr>
      <vt:lpstr>PowerPoint Presentation</vt:lpstr>
      <vt:lpstr>Brightness</vt:lpstr>
      <vt:lpstr>Apparent Magnitude</vt:lpstr>
      <vt:lpstr>The distance between stars</vt:lpstr>
      <vt:lpstr>Units in space</vt:lpstr>
      <vt:lpstr>PowerPoint Presentation</vt:lpstr>
      <vt:lpstr>Parsec</vt:lpstr>
      <vt:lpstr>Parallax activity</vt:lpstr>
      <vt:lpstr>Parallax activity</vt:lpstr>
      <vt:lpstr>Parallax activity</vt:lpstr>
      <vt:lpstr>PowerPoint Presentation</vt:lpstr>
      <vt:lpstr>PowerPoint Presentation</vt:lpstr>
      <vt:lpstr>PowerPoint Presentation</vt:lpstr>
      <vt:lpstr> 1. Acrux is 321 l.y. away. How many parsecs?   2. Rigil Kentaurus is 31.85pc away. How many l.y.?  3. Can we see all these stars in the Southern Cross with our naked eye?  4. Which star is the brightest? </vt:lpstr>
      <vt:lpstr>Stars</vt:lpstr>
      <vt:lpstr>Absolute magnitude</vt:lpstr>
      <vt:lpstr>Apparent and Absolute Magnitude</vt:lpstr>
      <vt:lpstr>Key Ideas: BRIGHTNESS</vt:lpstr>
      <vt:lpstr>Electromagnetic Spectrum</vt:lpstr>
      <vt:lpstr>Electromagnetic Spectrum</vt:lpstr>
      <vt:lpstr>Star Colour</vt:lpstr>
      <vt:lpstr>Star Colour</vt:lpstr>
      <vt:lpstr>PowerPoint Presentation</vt:lpstr>
      <vt:lpstr>The Sun</vt:lpstr>
      <vt:lpstr>PowerPoint Presentation</vt:lpstr>
      <vt:lpstr>Practical – using a spectrometer pg 228</vt:lpstr>
      <vt:lpstr>PowerPoint Presentation</vt:lpstr>
      <vt:lpstr>Spectral Classes of Stars</vt:lpstr>
      <vt:lpstr>Key Ideas: COLOUR</vt:lpstr>
      <vt:lpstr>Nuclear Fusion</vt:lpstr>
      <vt:lpstr>Nuclear Fusion</vt:lpstr>
      <vt:lpstr>Nuclear Fusion</vt:lpstr>
      <vt:lpstr>Nuclear Fusion</vt:lpstr>
      <vt:lpstr>PowerPoint Presentation</vt:lpstr>
      <vt:lpstr>Key Ideas: BRIGHTNESS</vt:lpstr>
      <vt:lpstr>Hertzsprung – Russell Diagram</vt:lpstr>
      <vt:lpstr>Hetrzsprung – Russell Diagram</vt:lpstr>
      <vt:lpstr>Hertzsprung – Russell Diagram</vt:lpstr>
      <vt:lpstr>Life cycle of a star</vt:lpstr>
      <vt:lpstr>The Origin of Stars</vt:lpstr>
      <vt:lpstr>The Origin of Stars</vt:lpstr>
      <vt:lpstr>The Origin of Stars</vt:lpstr>
      <vt:lpstr>PowerPoint Presentation</vt:lpstr>
      <vt:lpstr>Red Giants</vt:lpstr>
      <vt:lpstr>Nuclear Fusion can create heavier atoms</vt:lpstr>
      <vt:lpstr> Planetary   nebula</vt:lpstr>
      <vt:lpstr>White dwarf</vt:lpstr>
      <vt:lpstr>Density</vt:lpstr>
      <vt:lpstr>Super giants</vt:lpstr>
      <vt:lpstr>Supernova</vt:lpstr>
      <vt:lpstr>PowerPoint Presentation</vt:lpstr>
      <vt:lpstr>Neutron stars</vt:lpstr>
      <vt:lpstr>Black Holes </vt:lpstr>
      <vt:lpstr>Black Holes</vt:lpstr>
      <vt:lpstr>Black Holes</vt:lpstr>
      <vt:lpstr>PowerPoint Presentation</vt:lpstr>
      <vt:lpstr>Black Holes</vt:lpstr>
      <vt:lpstr>Black Holes - Gravitational lensing</vt:lpstr>
      <vt:lpstr>The initial size of a star determines its life cycle and the type of star it will eventually become.</vt:lpstr>
      <vt:lpstr>Kahoot https://kahoot.it </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Wubby Kusznir</dc:creator>
  <cp:lastModifiedBy>ckusznir</cp:lastModifiedBy>
  <cp:revision>139</cp:revision>
  <dcterms:created xsi:type="dcterms:W3CDTF">2015-08-26T07:55:17Z</dcterms:created>
  <dcterms:modified xsi:type="dcterms:W3CDTF">2015-09-14T01:46:16Z</dcterms:modified>
</cp:coreProperties>
</file>