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8" r:id="rId3"/>
    <p:sldId id="257" r:id="rId4"/>
    <p:sldId id="261" r:id="rId5"/>
    <p:sldId id="258" r:id="rId6"/>
    <p:sldId id="269" r:id="rId7"/>
    <p:sldId id="270" r:id="rId8"/>
    <p:sldId id="271" r:id="rId9"/>
    <p:sldId id="272" r:id="rId10"/>
    <p:sldId id="273" r:id="rId11"/>
    <p:sldId id="274" r:id="rId12"/>
    <p:sldId id="275" r:id="rId13"/>
    <p:sldId id="262" r:id="rId14"/>
    <p:sldId id="263" r:id="rId15"/>
    <p:sldId id="264" r:id="rId16"/>
    <p:sldId id="265" r:id="rId17"/>
    <p:sldId id="266" r:id="rId18"/>
    <p:sldId id="267" r:id="rId19"/>
    <p:sldId id="289" r:id="rId20"/>
    <p:sldId id="290" r:id="rId21"/>
    <p:sldId id="291" r:id="rId22"/>
    <p:sldId id="292" r:id="rId23"/>
    <p:sldId id="293" r:id="rId24"/>
    <p:sldId id="283" r:id="rId25"/>
    <p:sldId id="284" r:id="rId26"/>
    <p:sldId id="285" r:id="rId27"/>
    <p:sldId id="286" r:id="rId28"/>
    <p:sldId id="287" r:id="rId29"/>
    <p:sldId id="2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158838-F8D2-4C8F-940D-6E9066782A3D}" type="datetimeFigureOut">
              <a:rPr lang="en-AU" smtClean="0"/>
              <a:t>11/08/2015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559789-0E9C-40D3-BB70-3CF4FD445AF1}"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58838-F8D2-4C8F-940D-6E9066782A3D}" type="datetimeFigureOut">
              <a:rPr lang="en-AU" smtClean="0"/>
              <a:t>11/08/2015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559789-0E9C-40D3-BB70-3CF4FD445AF1}"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5158838-F8D2-4C8F-940D-6E9066782A3D}" type="datetimeFigureOut">
              <a:rPr lang="en-AU" smtClean="0"/>
              <a:t>11/08/2015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559789-0E9C-40D3-BB70-3CF4FD445AF1}" type="slidenum">
              <a:rPr lang="en-AU" smtClean="0"/>
              <a:t>‹#›</a:t>
            </a:fld>
            <a:endParaRPr lang="en-A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58838-F8D2-4C8F-940D-6E9066782A3D}" type="datetimeFigureOut">
              <a:rPr lang="en-AU" smtClean="0"/>
              <a:t>11/08/2015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559789-0E9C-40D3-BB70-3CF4FD445AF1}" type="slidenum">
              <a:rPr lang="en-AU" smtClean="0"/>
              <a:t>‹#›</a:t>
            </a:fld>
            <a:endParaRPr lang="en-AU"/>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58838-F8D2-4C8F-940D-6E9066782A3D}" type="datetimeFigureOut">
              <a:rPr lang="en-AU" smtClean="0"/>
              <a:t>11/08/2015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D559789-0E9C-40D3-BB70-3CF4FD445AF1}"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5158838-F8D2-4C8F-940D-6E9066782A3D}" type="datetimeFigureOut">
              <a:rPr lang="en-AU" smtClean="0"/>
              <a:t>11/08/2015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D559789-0E9C-40D3-BB70-3CF4FD445AF1}" type="slidenum">
              <a:rPr lang="en-AU" smtClean="0"/>
              <a:t>‹#›</a:t>
            </a:fld>
            <a:endParaRPr lang="en-AU"/>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158838-F8D2-4C8F-940D-6E9066782A3D}" type="datetimeFigureOut">
              <a:rPr lang="en-AU" smtClean="0"/>
              <a:t>11/08/2015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D559789-0E9C-40D3-BB70-3CF4FD445AF1}"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158838-F8D2-4C8F-940D-6E9066782A3D}" type="datetimeFigureOut">
              <a:rPr lang="en-AU" smtClean="0"/>
              <a:t>11/08/2015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D559789-0E9C-40D3-BB70-3CF4FD445AF1}"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5158838-F8D2-4C8F-940D-6E9066782A3D}" type="datetimeFigureOut">
              <a:rPr lang="en-AU" smtClean="0"/>
              <a:t>11/08/2015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D559789-0E9C-40D3-BB70-3CF4FD445AF1}"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5158838-F8D2-4C8F-940D-6E9066782A3D}" type="datetimeFigureOut">
              <a:rPr lang="en-AU" smtClean="0"/>
              <a:t>11/08/2015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D559789-0E9C-40D3-BB70-3CF4FD445AF1}" type="slidenum">
              <a:rPr lang="en-AU" smtClean="0"/>
              <a:t>‹#›</a:t>
            </a:fld>
            <a:endParaRPr lang="en-A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58838-F8D2-4C8F-940D-6E9066782A3D}" type="datetimeFigureOut">
              <a:rPr lang="en-AU" smtClean="0"/>
              <a:t>11/08/2015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D559789-0E9C-40D3-BB70-3CF4FD445AF1}" type="slidenum">
              <a:rPr lang="en-AU" smtClean="0"/>
              <a:t>‹#›</a:t>
            </a:fld>
            <a:endParaRPr lang="en-A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5158838-F8D2-4C8F-940D-6E9066782A3D}" type="datetimeFigureOut">
              <a:rPr lang="en-AU" smtClean="0"/>
              <a:t>11/08/2015</a:t>
            </a:fld>
            <a:endParaRPr lang="en-A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A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D559789-0E9C-40D3-BB70-3CF4FD445AF1}" type="slidenum">
              <a:rPr lang="en-AU" smtClean="0"/>
              <a:t>‹#›</a:t>
            </a:fld>
            <a:endParaRPr lang="en-A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au/url?sa=i&amp;rct=j&amp;q=&amp;esrc=s&amp;source=images&amp;cd=&amp;cad=rja&amp;uact=8&amp;ved=0CAcQjRxqFQoTCKrIhJionccCFSMepgodv34Afg&amp;url=http://www.kaleidahealth.org/autism&amp;ei=rffHVeq9FqO8mAW__YHwBw&amp;bvm=bv.99804247,d.dGY&amp;psig=AFQjCNG3AI3KaqU8pOjxAz6RiePD-sNqeA&amp;ust=143925475030055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utismsa.org.a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utismspeaks.org/"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nationalautismresources.com/autism-school.html"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learninglinks.org.au/wp-content/uploads/2012/11/LLIS-03_Autism-Strategies.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au/url?sa=i&amp;rct=j&amp;q=&amp;esrc=s&amp;source=images&amp;cd=&amp;cad=rja&amp;uact=8&amp;ved=0CAcQjRxqFQoTCPbws9CqnccCFQYupgod6dkKVw&amp;url=http://etec.ctlt.ubc.ca/510wiki/Using_Computer-Aided_Instruction_in_Teaching_Students_with_Autism_Spectrum_Disorder&amp;ei=PPrHVfbiG4bcmAXps6u4BQ&amp;bvm=bv.99804247,d.dGY&amp;psig=AFQjCNGYnncw3ln3Cg4Y3neBF7a16gnnKA&amp;ust=143925541764322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au/url?sa=i&amp;rct=j&amp;q=&amp;esrc=s&amp;source=images&amp;cd=&amp;cad=rja&amp;uact=8&amp;ved=0CAcQjRxqFQoTCOKakc2snccCFaXjpgod2WQKyw&amp;url=http://ashevillebrainbalance.com/what-is-autism-spectrum-disorder/&amp;ei=TvzHVeK7HKXHmwXZyanYDA&amp;bvm=bv.99804247,d.dGY&amp;psig=AFQjCNGbdYm_tNzwcN2vs-hzFB8elfiPjw&amp;ust=143925596553317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decd.sa.gov.au/spece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ecd.sa.gov.au/docs/documents/1/asdstartingguide.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AU"/>
          </a:p>
        </p:txBody>
      </p:sp>
      <p:sp>
        <p:nvSpPr>
          <p:cNvPr id="5" name="Subtitle 4"/>
          <p:cNvSpPr>
            <a:spLocks noGrp="1"/>
          </p:cNvSpPr>
          <p:nvPr>
            <p:ph type="subTitle" idx="1"/>
          </p:nvPr>
        </p:nvSpPr>
        <p:spPr/>
        <p:txBody>
          <a:bodyPr/>
          <a:lstStyle/>
          <a:p>
            <a:endParaRPr lang="en-AU"/>
          </a:p>
        </p:txBody>
      </p:sp>
      <p:pic>
        <p:nvPicPr>
          <p:cNvPr id="1026" name="Picture 2" descr="http://www.kaleidahealth.org/services/images/wchob/autism/autism-logo-head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11" y="1556792"/>
            <a:ext cx="8922589" cy="47525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1411" y="2708920"/>
            <a:ext cx="8922589"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900" b="1" dirty="0"/>
              <a:t>Natalie Cassai, Sally Morgan, Christine </a:t>
            </a:r>
            <a:r>
              <a:rPr lang="en-AU" sz="1900" b="1" dirty="0" err="1" smtClean="0"/>
              <a:t>Kusznir</a:t>
            </a:r>
            <a:r>
              <a:rPr lang="en-AU" sz="1900" b="1" dirty="0"/>
              <a:t>, </a:t>
            </a:r>
            <a:r>
              <a:rPr lang="en-AU" sz="1900" b="1" dirty="0" err="1"/>
              <a:t>Fanchon</a:t>
            </a:r>
            <a:r>
              <a:rPr lang="en-AU" sz="1900" b="1" dirty="0"/>
              <a:t> </a:t>
            </a:r>
            <a:r>
              <a:rPr lang="en-AU" sz="1900" b="1" dirty="0" err="1"/>
              <a:t>Ferrandi</a:t>
            </a:r>
            <a:r>
              <a:rPr lang="en-AU" sz="1900" b="1" dirty="0"/>
              <a:t>, </a:t>
            </a:r>
            <a:r>
              <a:rPr lang="en-AU" sz="1900" b="1" dirty="0" err="1"/>
              <a:t>Domna</a:t>
            </a:r>
            <a:r>
              <a:rPr lang="en-AU" sz="1900" b="1" dirty="0"/>
              <a:t> </a:t>
            </a:r>
            <a:r>
              <a:rPr lang="en-AU" sz="1900" b="1" dirty="0" err="1" smtClean="0"/>
              <a:t>Margaras</a:t>
            </a:r>
            <a:endParaRPr lang="en-AU" sz="1900" b="1" dirty="0"/>
          </a:p>
        </p:txBody>
      </p:sp>
    </p:spTree>
    <p:extLst>
      <p:ext uri="{BB962C8B-B14F-4D97-AF65-F5344CB8AC3E}">
        <p14:creationId xmlns:p14="http://schemas.microsoft.com/office/powerpoint/2010/main" val="1011048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smtClean="0"/>
              <a:t>Autism Spectrum Disorders: A Starting Guide for Teachers</a:t>
            </a:r>
          </a:p>
        </p:txBody>
      </p:sp>
      <p:sp>
        <p:nvSpPr>
          <p:cNvPr id="5" name="Content Placeholder 4"/>
          <p:cNvSpPr>
            <a:spLocks noGrp="1"/>
          </p:cNvSpPr>
          <p:nvPr>
            <p:ph idx="1"/>
          </p:nvPr>
        </p:nvSpPr>
        <p:spPr/>
        <p:txBody>
          <a:bodyPr>
            <a:normAutofit fontScale="85000" lnSpcReduction="20000"/>
          </a:bodyPr>
          <a:lstStyle/>
          <a:p>
            <a:r>
              <a:rPr lang="en-GB" dirty="0" smtClean="0"/>
              <a:t>Intro to Autism and </a:t>
            </a:r>
            <a:r>
              <a:rPr lang="en-GB" dirty="0" err="1" smtClean="0"/>
              <a:t>Aspergers</a:t>
            </a:r>
            <a:endParaRPr lang="en-GB" dirty="0" smtClean="0"/>
          </a:p>
          <a:p>
            <a:r>
              <a:rPr lang="en-GB" dirty="0" smtClean="0"/>
              <a:t>Step-by-step: how </a:t>
            </a:r>
            <a:r>
              <a:rPr lang="en-GB" dirty="0"/>
              <a:t>to get info in the beginning</a:t>
            </a:r>
          </a:p>
          <a:p>
            <a:r>
              <a:rPr lang="en-GB" dirty="0" smtClean="0"/>
              <a:t>Outline of the three key challenging skill areas (communication, social interaction, behaviour and sensory issues)</a:t>
            </a:r>
          </a:p>
          <a:p>
            <a:r>
              <a:rPr lang="en-GB" dirty="0" smtClean="0"/>
              <a:t>Key Services (including a link to Special Education Resource Unit, which has teaching resources but you need a DECD login)</a:t>
            </a:r>
          </a:p>
          <a:p>
            <a:r>
              <a:rPr lang="en-GB" dirty="0" smtClean="0"/>
              <a:t>How to access DECD Disability Support Program</a:t>
            </a:r>
          </a:p>
          <a:p>
            <a:r>
              <a:rPr lang="en-GB" dirty="0" smtClean="0"/>
              <a:t>8 Step Summary at the end</a:t>
            </a:r>
          </a:p>
          <a:p>
            <a:r>
              <a:rPr lang="en-AU" dirty="0" smtClean="0"/>
              <a:t>Autistic </a:t>
            </a:r>
            <a:r>
              <a:rPr lang="en-AU" dirty="0"/>
              <a:t>Disorder/Asperger’s Disorder Support Plan in Appendix</a:t>
            </a:r>
          </a:p>
          <a:p>
            <a:r>
              <a:rPr lang="en-GB" dirty="0"/>
              <a:t>Links to more information and further reading (LOTS) including websites with teaching resources</a:t>
            </a:r>
          </a:p>
          <a:p>
            <a:endParaRPr lang="en-AU" dirty="0" smtClean="0"/>
          </a:p>
          <a:p>
            <a:pPr lvl="1"/>
            <a:endParaRPr lang="en-AU" dirty="0" smtClean="0"/>
          </a:p>
          <a:p>
            <a:pPr lvl="1"/>
            <a:endParaRPr lang="en-AU" dirty="0"/>
          </a:p>
        </p:txBody>
      </p:sp>
    </p:spTree>
    <p:extLst>
      <p:ext uri="{BB962C8B-B14F-4D97-AF65-F5344CB8AC3E}">
        <p14:creationId xmlns:p14="http://schemas.microsoft.com/office/powerpoint/2010/main" val="3752373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Autism SA</a:t>
            </a:r>
            <a:endParaRPr lang="en-AU" dirty="0"/>
          </a:p>
        </p:txBody>
      </p:sp>
      <p:sp>
        <p:nvSpPr>
          <p:cNvPr id="5" name="Content Placeholder 4"/>
          <p:cNvSpPr>
            <a:spLocks noGrp="1"/>
          </p:cNvSpPr>
          <p:nvPr>
            <p:ph idx="1"/>
          </p:nvPr>
        </p:nvSpPr>
        <p:spPr>
          <a:xfrm>
            <a:off x="628650" y="1968052"/>
            <a:ext cx="8103226" cy="821030"/>
          </a:xfrm>
        </p:spPr>
        <p:txBody>
          <a:bodyPr>
            <a:normAutofit/>
          </a:bodyPr>
          <a:lstStyle/>
          <a:p>
            <a:r>
              <a:rPr lang="en-AU" sz="1800" dirty="0">
                <a:hlinkClick r:id="rId2"/>
              </a:rPr>
              <a:t>http://www.autismsa.org.au</a:t>
            </a:r>
            <a:r>
              <a:rPr lang="en-AU" sz="1800" dirty="0"/>
              <a:t> </a:t>
            </a:r>
          </a:p>
          <a:p>
            <a:pPr lvl="1"/>
            <a:endParaRPr lang="en-AU" sz="1500" dirty="0"/>
          </a:p>
        </p:txBody>
      </p:sp>
      <p:pic>
        <p:nvPicPr>
          <p:cNvPr id="2" name="Picture 1"/>
          <p:cNvPicPr>
            <a:picLocks noChangeAspect="1"/>
          </p:cNvPicPr>
          <p:nvPr/>
        </p:nvPicPr>
        <p:blipFill rotWithShape="1">
          <a:blip r:embed="rId3"/>
          <a:srcRect l="719" t="3574" r="11875" b="37532"/>
          <a:stretch/>
        </p:blipFill>
        <p:spPr>
          <a:xfrm>
            <a:off x="628650" y="2575391"/>
            <a:ext cx="7886701" cy="2995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9253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Autism SA </a:t>
            </a:r>
            <a:endParaRPr lang="en-AU" dirty="0"/>
          </a:p>
        </p:txBody>
      </p:sp>
      <p:sp>
        <p:nvSpPr>
          <p:cNvPr id="5" name="Content Placeholder 4"/>
          <p:cNvSpPr>
            <a:spLocks noGrp="1"/>
          </p:cNvSpPr>
          <p:nvPr>
            <p:ph idx="1"/>
          </p:nvPr>
        </p:nvSpPr>
        <p:spPr>
          <a:xfrm>
            <a:off x="628650" y="2226469"/>
            <a:ext cx="5611582" cy="3431382"/>
          </a:xfrm>
        </p:spPr>
        <p:txBody>
          <a:bodyPr>
            <a:normAutofit fontScale="70000" lnSpcReduction="20000"/>
          </a:bodyPr>
          <a:lstStyle/>
          <a:p>
            <a:r>
              <a:rPr lang="en-GB" dirty="0" smtClean="0"/>
              <a:t>Not-for-profit organisation registered as a charity</a:t>
            </a:r>
          </a:p>
          <a:p>
            <a:r>
              <a:rPr lang="en-GB" dirty="0" smtClean="0"/>
              <a:t>Provides support to individuals, families and schools</a:t>
            </a:r>
          </a:p>
          <a:p>
            <a:r>
              <a:rPr lang="en-GB" dirty="0" smtClean="0"/>
              <a:t>Online form to complete Request for Services</a:t>
            </a:r>
          </a:p>
          <a:p>
            <a:pPr marL="0" indent="0">
              <a:buNone/>
            </a:pPr>
            <a:r>
              <a:rPr lang="en-GB" dirty="0" smtClean="0"/>
              <a:t>“</a:t>
            </a:r>
            <a:r>
              <a:rPr lang="en-GB" i="1" dirty="0"/>
              <a:t>Please note: We are currently experiencing a large volume of requests for services in the north and south regions. The consultant for your allocated region will be in contact with you as soon as possible. If you have a matter which is urgent please contact the consultant for your region on the details shown or contact Infoline on 1300 288 </a:t>
            </a:r>
            <a:r>
              <a:rPr lang="en-GB" i="1" dirty="0" smtClean="0"/>
              <a:t>476”</a:t>
            </a:r>
          </a:p>
          <a:p>
            <a:pPr marL="0" indent="0">
              <a:buNone/>
            </a:pPr>
            <a:endParaRPr lang="en-AU" sz="1800" dirty="0"/>
          </a:p>
          <a:p>
            <a:r>
              <a:rPr lang="en-GB" dirty="0" smtClean="0"/>
              <a:t>Online library ($66 personal membership, $88 organisational membership)</a:t>
            </a:r>
            <a:endParaRPr lang="en-AU" dirty="0"/>
          </a:p>
        </p:txBody>
      </p:sp>
      <p:pic>
        <p:nvPicPr>
          <p:cNvPr id="3" name="Picture 2"/>
          <p:cNvPicPr>
            <a:picLocks noChangeAspect="1"/>
          </p:cNvPicPr>
          <p:nvPr/>
        </p:nvPicPr>
        <p:blipFill rotWithShape="1">
          <a:blip r:embed="rId2"/>
          <a:srcRect l="14333" t="30238" r="67652" b="13424"/>
          <a:stretch/>
        </p:blipFill>
        <p:spPr>
          <a:xfrm>
            <a:off x="6530006" y="1131094"/>
            <a:ext cx="2501304" cy="4397897"/>
          </a:xfrm>
          <a:prstGeom prst="rect">
            <a:avLst/>
          </a:prstGeom>
        </p:spPr>
      </p:pic>
    </p:spTree>
    <p:extLst>
      <p:ext uri="{BB962C8B-B14F-4D97-AF65-F5344CB8AC3E}">
        <p14:creationId xmlns:p14="http://schemas.microsoft.com/office/powerpoint/2010/main" val="2716225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Transitioning to Secondary School with a Autism Spectrum Disorder.</a:t>
            </a:r>
            <a:endParaRPr lang="en-AU" dirty="0"/>
          </a:p>
        </p:txBody>
      </p:sp>
      <p:sp>
        <p:nvSpPr>
          <p:cNvPr id="3" name="Subtitle 2"/>
          <p:cNvSpPr>
            <a:spLocks noGrp="1"/>
          </p:cNvSpPr>
          <p:nvPr>
            <p:ph type="subTitle" idx="1"/>
          </p:nvPr>
        </p:nvSpPr>
        <p:spPr>
          <a:xfrm>
            <a:off x="2586038" y="3919538"/>
            <a:ext cx="3971925" cy="1617662"/>
          </a:xfrm>
        </p:spPr>
        <p:txBody>
          <a:bodyPr>
            <a:normAutofit/>
          </a:bodyPr>
          <a:lstStyle/>
          <a:p>
            <a:endParaRPr lang="en-AU" sz="2000" dirty="0" smtClean="0"/>
          </a:p>
          <a:p>
            <a:r>
              <a:rPr lang="en-AU" sz="2000" dirty="0" smtClean="0"/>
              <a:t>“What do we know about the transition and how can we make it a smooth one?”</a:t>
            </a:r>
            <a:endParaRPr lang="en-AU" sz="2000" dirty="0"/>
          </a:p>
        </p:txBody>
      </p:sp>
    </p:spTree>
    <p:extLst>
      <p:ext uri="{BB962C8B-B14F-4D97-AF65-F5344CB8AC3E}">
        <p14:creationId xmlns:p14="http://schemas.microsoft.com/office/powerpoint/2010/main" val="150658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About the transition!</a:t>
            </a:r>
            <a:endParaRPr lang="en-AU" dirty="0"/>
          </a:p>
        </p:txBody>
      </p:sp>
      <p:sp>
        <p:nvSpPr>
          <p:cNvPr id="3" name="Content Placeholder 2"/>
          <p:cNvSpPr>
            <a:spLocks noGrp="1"/>
          </p:cNvSpPr>
          <p:nvPr>
            <p:ph idx="1"/>
          </p:nvPr>
        </p:nvSpPr>
        <p:spPr>
          <a:xfrm>
            <a:off x="899592" y="1916832"/>
            <a:ext cx="7408333" cy="4392488"/>
          </a:xfrm>
        </p:spPr>
        <p:txBody>
          <a:bodyPr>
            <a:normAutofit fontScale="92500" lnSpcReduction="10000"/>
          </a:bodyPr>
          <a:lstStyle/>
          <a:p>
            <a:r>
              <a:rPr lang="en-AU" sz="2200" dirty="0"/>
              <a:t>T</a:t>
            </a:r>
            <a:r>
              <a:rPr lang="en-AU" sz="2200" dirty="0" smtClean="0"/>
              <a:t>ransitioning from primary school to secondary school, especially from a school that isn’t and R-12 school can be daunting even for students with no learning difficulties/disorders.</a:t>
            </a:r>
          </a:p>
          <a:p>
            <a:pPr marL="0" indent="0">
              <a:buNone/>
            </a:pPr>
            <a:endParaRPr lang="en-AU" sz="2200" dirty="0" smtClean="0"/>
          </a:p>
          <a:p>
            <a:r>
              <a:rPr lang="en-AU" sz="2200" dirty="0" smtClean="0"/>
              <a:t>Single classrooms/year level teacher </a:t>
            </a:r>
            <a:r>
              <a:rPr lang="en-AU" sz="2200" b="1" dirty="0" smtClean="0"/>
              <a:t>TO</a:t>
            </a:r>
            <a:r>
              <a:rPr lang="en-AU" sz="2200" dirty="0" smtClean="0"/>
              <a:t> many classrooms/subject teachers</a:t>
            </a:r>
          </a:p>
          <a:p>
            <a:pPr marL="0" indent="0">
              <a:buNone/>
            </a:pPr>
            <a:endParaRPr lang="en-AU" sz="2200" dirty="0"/>
          </a:p>
          <a:p>
            <a:r>
              <a:rPr lang="en-AU" sz="2200" dirty="0" smtClean="0"/>
              <a:t>This shift means constant day to day change and more importantly a large shift in </a:t>
            </a:r>
            <a:r>
              <a:rPr lang="en-AU" sz="2200" b="1" dirty="0" smtClean="0"/>
              <a:t>ROUTINE</a:t>
            </a:r>
          </a:p>
          <a:p>
            <a:pPr marL="0" indent="0">
              <a:buNone/>
            </a:pPr>
            <a:endParaRPr lang="en-AU" sz="2200" b="1" dirty="0" smtClean="0"/>
          </a:p>
          <a:p>
            <a:r>
              <a:rPr lang="en-AU" sz="2200" b="1" dirty="0" smtClean="0"/>
              <a:t>ROUTINE</a:t>
            </a:r>
            <a:r>
              <a:rPr lang="en-AU" sz="2200" dirty="0" smtClean="0"/>
              <a:t> can be one of the most helpful management strategies for a students with an Autism Spectrum Disorder.</a:t>
            </a:r>
          </a:p>
        </p:txBody>
      </p:sp>
    </p:spTree>
    <p:extLst>
      <p:ext uri="{BB962C8B-B14F-4D97-AF65-F5344CB8AC3E}">
        <p14:creationId xmlns:p14="http://schemas.microsoft.com/office/powerpoint/2010/main" val="1604449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229600" cy="1252728"/>
          </a:xfrm>
        </p:spPr>
        <p:txBody>
          <a:bodyPr>
            <a:normAutofit fontScale="90000"/>
          </a:bodyPr>
          <a:lstStyle/>
          <a:p>
            <a:pPr algn="ctr"/>
            <a:r>
              <a:rPr lang="en-AU" dirty="0" smtClean="0"/>
              <a:t>Helpful Resource</a:t>
            </a:r>
            <a:br>
              <a:rPr lang="en-AU" dirty="0" smtClean="0"/>
            </a:br>
            <a:r>
              <a:rPr lang="en-AU" dirty="0" smtClean="0"/>
              <a:t>“Learning Links”</a:t>
            </a:r>
            <a:endParaRPr lang="en-AU" dirty="0"/>
          </a:p>
        </p:txBody>
      </p:sp>
      <p:sp>
        <p:nvSpPr>
          <p:cNvPr id="3" name="Content Placeholder 2"/>
          <p:cNvSpPr>
            <a:spLocks noGrp="1"/>
          </p:cNvSpPr>
          <p:nvPr>
            <p:ph idx="1"/>
          </p:nvPr>
        </p:nvSpPr>
        <p:spPr>
          <a:xfrm>
            <a:off x="628650" y="1959009"/>
            <a:ext cx="7886700" cy="4351338"/>
          </a:xfrm>
        </p:spPr>
        <p:txBody>
          <a:bodyPr>
            <a:normAutofit fontScale="92500" lnSpcReduction="20000"/>
          </a:bodyPr>
          <a:lstStyle/>
          <a:p>
            <a:r>
              <a:rPr lang="en-AU" dirty="0" smtClean="0"/>
              <a:t>Learning Links Fact Sheets</a:t>
            </a:r>
          </a:p>
          <a:p>
            <a:pPr marL="0" indent="0">
              <a:buNone/>
            </a:pPr>
            <a:endParaRPr lang="en-AU" dirty="0" smtClean="0"/>
          </a:p>
          <a:p>
            <a:r>
              <a:rPr lang="en-AU" dirty="0" smtClean="0"/>
              <a:t>“Teaching students with an autism spectrum disorder”</a:t>
            </a:r>
          </a:p>
          <a:p>
            <a:pPr marL="0" indent="0">
              <a:buNone/>
            </a:pPr>
            <a:endParaRPr lang="en-AU" dirty="0" smtClean="0"/>
          </a:p>
          <a:p>
            <a:r>
              <a:rPr lang="en-AU" dirty="0" smtClean="0"/>
              <a:t>“Ten things every child with autism wish you knew”</a:t>
            </a:r>
            <a:endParaRPr lang="en-AU" dirty="0"/>
          </a:p>
          <a:p>
            <a:endParaRPr lang="en-AU" dirty="0" smtClean="0"/>
          </a:p>
          <a:p>
            <a:r>
              <a:rPr lang="en-AU" dirty="0" smtClean="0"/>
              <a:t>How we can gain knowledge from these fact sheets</a:t>
            </a:r>
          </a:p>
          <a:p>
            <a:pPr marL="0" indent="0">
              <a:buNone/>
            </a:pPr>
            <a:endParaRPr lang="en-AU" dirty="0" smtClean="0"/>
          </a:p>
          <a:p>
            <a:r>
              <a:rPr lang="en-AU" dirty="0" smtClean="0"/>
              <a:t>How the fact sheets can assist us in helping a students through a smoother transition.</a:t>
            </a:r>
          </a:p>
          <a:p>
            <a:endParaRPr lang="en-AU" dirty="0"/>
          </a:p>
          <a:p>
            <a:pPr marL="0" indent="0" algn="ctr">
              <a:buNone/>
            </a:pPr>
            <a:r>
              <a:rPr lang="en-AU" sz="2300" dirty="0" smtClean="0"/>
              <a:t>http</a:t>
            </a:r>
            <a:r>
              <a:rPr lang="en-AU" sz="2300" dirty="0"/>
              <a:t>://www.learninglinks.org.au/index.php/resources/fact-sheets/</a:t>
            </a:r>
          </a:p>
        </p:txBody>
      </p:sp>
      <p:pic>
        <p:nvPicPr>
          <p:cNvPr id="4" name="Picture 3"/>
          <p:cNvPicPr>
            <a:picLocks noChangeAspect="1"/>
          </p:cNvPicPr>
          <p:nvPr/>
        </p:nvPicPr>
        <p:blipFill rotWithShape="1">
          <a:blip r:embed="rId2"/>
          <a:srcRect l="15819" t="8758" r="63915" b="76481"/>
          <a:stretch/>
        </p:blipFill>
        <p:spPr>
          <a:xfrm>
            <a:off x="6228184" y="980728"/>
            <a:ext cx="2784854" cy="1520454"/>
          </a:xfrm>
          <a:prstGeom prst="rect">
            <a:avLst/>
          </a:prstGeom>
        </p:spPr>
      </p:pic>
    </p:spTree>
    <p:extLst>
      <p:ext uri="{BB962C8B-B14F-4D97-AF65-F5344CB8AC3E}">
        <p14:creationId xmlns:p14="http://schemas.microsoft.com/office/powerpoint/2010/main" val="1609657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smtClean="0"/>
              <a:t>Helpful Resource</a:t>
            </a:r>
            <a:br>
              <a:rPr lang="en-AU" dirty="0" smtClean="0"/>
            </a:br>
            <a:r>
              <a:rPr lang="en-AU" dirty="0" smtClean="0"/>
              <a:t>“Autism Education Trust”</a:t>
            </a:r>
            <a:endParaRPr lang="en-AU" dirty="0"/>
          </a:p>
        </p:txBody>
      </p:sp>
      <p:sp>
        <p:nvSpPr>
          <p:cNvPr id="3" name="Content Placeholder 2"/>
          <p:cNvSpPr>
            <a:spLocks noGrp="1"/>
          </p:cNvSpPr>
          <p:nvPr>
            <p:ph idx="1"/>
          </p:nvPr>
        </p:nvSpPr>
        <p:spPr>
          <a:xfrm>
            <a:off x="696264" y="1825625"/>
            <a:ext cx="4519680" cy="4351338"/>
          </a:xfrm>
        </p:spPr>
        <p:txBody>
          <a:bodyPr>
            <a:normAutofit fontScale="92500"/>
          </a:bodyPr>
          <a:lstStyle/>
          <a:p>
            <a:pPr marL="0" indent="0">
              <a:buNone/>
            </a:pPr>
            <a:r>
              <a:rPr lang="en-AU" sz="2200" dirty="0" smtClean="0"/>
              <a:t>The Transition Toolkit – Alice Stobart</a:t>
            </a:r>
          </a:p>
          <a:p>
            <a:r>
              <a:rPr lang="en-AU" sz="2200" dirty="0" smtClean="0"/>
              <a:t>A toolkit that can give teachers insight into some potential challenges both they and the student could face as they transition through the different year levels</a:t>
            </a:r>
          </a:p>
          <a:p>
            <a:r>
              <a:rPr lang="en-AU" sz="2200" dirty="0" smtClean="0"/>
              <a:t>Discusses Autism</a:t>
            </a:r>
          </a:p>
          <a:p>
            <a:r>
              <a:rPr lang="en-AU" sz="2200" dirty="0" smtClean="0"/>
              <a:t>Strategies</a:t>
            </a:r>
          </a:p>
          <a:p>
            <a:r>
              <a:rPr lang="en-AU" sz="2200" dirty="0" smtClean="0"/>
              <a:t>Transition in all learning stages (early childhood, primary, secondary)</a:t>
            </a:r>
          </a:p>
          <a:p>
            <a:r>
              <a:rPr lang="en-AU" sz="2200" dirty="0" smtClean="0"/>
              <a:t>The different transitions -  E.g. daily/weekly</a:t>
            </a:r>
          </a:p>
          <a:p>
            <a:endParaRPr lang="en-AU" sz="2200" dirty="0" smtClean="0"/>
          </a:p>
          <a:p>
            <a:endParaRPr lang="en-AU" sz="2200" dirty="0" smtClean="0"/>
          </a:p>
          <a:p>
            <a:pPr marL="0" indent="0" algn="ctr">
              <a:buNone/>
            </a:pPr>
            <a:endParaRPr lang="en-AU" dirty="0"/>
          </a:p>
        </p:txBody>
      </p:sp>
      <p:pic>
        <p:nvPicPr>
          <p:cNvPr id="4" name="Picture 3"/>
          <p:cNvPicPr>
            <a:picLocks noChangeAspect="1"/>
          </p:cNvPicPr>
          <p:nvPr/>
        </p:nvPicPr>
        <p:blipFill rotWithShape="1">
          <a:blip r:embed="rId2"/>
          <a:srcRect l="34922" t="8582" r="36175" b="18706"/>
          <a:stretch/>
        </p:blipFill>
        <p:spPr>
          <a:xfrm>
            <a:off x="5840570" y="1825626"/>
            <a:ext cx="3051910" cy="4171387"/>
          </a:xfrm>
          <a:prstGeom prst="rect">
            <a:avLst/>
          </a:prstGeom>
        </p:spPr>
      </p:pic>
    </p:spTree>
    <p:extLst>
      <p:ext uri="{BB962C8B-B14F-4D97-AF65-F5344CB8AC3E}">
        <p14:creationId xmlns:p14="http://schemas.microsoft.com/office/powerpoint/2010/main" val="554161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smtClean="0"/>
              <a:t>More about the difficulty of transitions!</a:t>
            </a:r>
            <a:endParaRPr lang="en-AU" dirty="0"/>
          </a:p>
        </p:txBody>
      </p:sp>
      <p:sp>
        <p:nvSpPr>
          <p:cNvPr id="3" name="Content Placeholder 2"/>
          <p:cNvSpPr>
            <a:spLocks noGrp="1"/>
          </p:cNvSpPr>
          <p:nvPr>
            <p:ph idx="1"/>
          </p:nvPr>
        </p:nvSpPr>
        <p:spPr>
          <a:xfrm>
            <a:off x="355645" y="2144198"/>
            <a:ext cx="4819114" cy="1656814"/>
          </a:xfrm>
        </p:spPr>
        <p:txBody>
          <a:bodyPr>
            <a:normAutofit fontScale="92500" lnSpcReduction="20000"/>
          </a:bodyPr>
          <a:lstStyle/>
          <a:p>
            <a:pPr marL="0" indent="0" algn="ctr">
              <a:buNone/>
            </a:pPr>
            <a:r>
              <a:rPr lang="en-AU" sz="1800" dirty="0" smtClean="0"/>
              <a:t>“Change </a:t>
            </a:r>
            <a:r>
              <a:rPr lang="en-AU" sz="1800" dirty="0"/>
              <a:t>is difficult for many people on the autism spectrum. This is because of an impairment in flexibility of thought, and anxiety linked to the unknown, common in many people with autism. People on the autism spectrum have difficulties in predicting what might happen in a new setting so prefer to stick with what is familiar</a:t>
            </a:r>
            <a:r>
              <a:rPr lang="en-AU" sz="1800" dirty="0" smtClean="0"/>
              <a:t>.”</a:t>
            </a:r>
          </a:p>
          <a:p>
            <a:pPr marL="0" indent="0" algn="ctr">
              <a:buNone/>
            </a:pPr>
            <a:endParaRPr lang="en-AU" sz="1800" dirty="0"/>
          </a:p>
        </p:txBody>
      </p:sp>
      <p:sp>
        <p:nvSpPr>
          <p:cNvPr id="4" name="TextBox 3"/>
          <p:cNvSpPr txBox="1"/>
          <p:nvPr/>
        </p:nvSpPr>
        <p:spPr>
          <a:xfrm>
            <a:off x="355645" y="4242535"/>
            <a:ext cx="4791075" cy="2031325"/>
          </a:xfrm>
          <a:prstGeom prst="rect">
            <a:avLst/>
          </a:prstGeom>
          <a:noFill/>
        </p:spPr>
        <p:txBody>
          <a:bodyPr wrap="square" rtlCol="0">
            <a:spAutoFit/>
          </a:bodyPr>
          <a:lstStyle/>
          <a:p>
            <a:pPr algn="ctr"/>
            <a:r>
              <a:rPr lang="en-AU" dirty="0"/>
              <a:t>“People with autism often have an intense focus once engaged with a task, and it can be difficult for them to disengage from one task and re-engage in a new activity, particularly if the previous task was not finished; thus on-going projects in secondary school or college can cause anxiety.”</a:t>
            </a:r>
          </a:p>
        </p:txBody>
      </p:sp>
      <p:pic>
        <p:nvPicPr>
          <p:cNvPr id="5" name="Picture 4"/>
          <p:cNvPicPr>
            <a:picLocks noChangeAspect="1"/>
          </p:cNvPicPr>
          <p:nvPr/>
        </p:nvPicPr>
        <p:blipFill rotWithShape="1">
          <a:blip r:embed="rId2"/>
          <a:srcRect l="23244" t="70150" r="59036" b="15983"/>
          <a:stretch/>
        </p:blipFill>
        <p:spPr>
          <a:xfrm>
            <a:off x="5831901" y="2969161"/>
            <a:ext cx="3132587" cy="1663701"/>
          </a:xfrm>
          <a:prstGeom prst="rect">
            <a:avLst/>
          </a:prstGeom>
        </p:spPr>
      </p:pic>
      <p:sp>
        <p:nvSpPr>
          <p:cNvPr id="6" name="Rectangle 5"/>
          <p:cNvSpPr/>
          <p:nvPr/>
        </p:nvSpPr>
        <p:spPr>
          <a:xfrm>
            <a:off x="2428875" y="6352860"/>
            <a:ext cx="4457701" cy="523220"/>
          </a:xfrm>
          <a:prstGeom prst="rect">
            <a:avLst/>
          </a:prstGeom>
        </p:spPr>
        <p:txBody>
          <a:bodyPr wrap="square">
            <a:spAutoFit/>
          </a:bodyPr>
          <a:lstStyle/>
          <a:p>
            <a:r>
              <a:rPr lang="en-AU" sz="1400" dirty="0"/>
              <a:t>http://www.autismeducationtrust.org.uk/resources/transition%20toolkit.aspx</a:t>
            </a:r>
          </a:p>
        </p:txBody>
      </p:sp>
    </p:spTree>
    <p:extLst>
      <p:ext uri="{BB962C8B-B14F-4D97-AF65-F5344CB8AC3E}">
        <p14:creationId xmlns:p14="http://schemas.microsoft.com/office/powerpoint/2010/main" val="872294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How we can best use this toolkit!</a:t>
            </a:r>
            <a:endParaRPr lang="en-AU" dirty="0"/>
          </a:p>
        </p:txBody>
      </p:sp>
      <p:sp>
        <p:nvSpPr>
          <p:cNvPr id="3" name="Content Placeholder 2"/>
          <p:cNvSpPr>
            <a:spLocks noGrp="1"/>
          </p:cNvSpPr>
          <p:nvPr>
            <p:ph idx="1"/>
          </p:nvPr>
        </p:nvSpPr>
        <p:spPr>
          <a:xfrm>
            <a:off x="291736" y="2427159"/>
            <a:ext cx="5329088" cy="3253056"/>
          </a:xfrm>
        </p:spPr>
        <p:txBody>
          <a:bodyPr>
            <a:normAutofit fontScale="92500" lnSpcReduction="20000"/>
          </a:bodyPr>
          <a:lstStyle/>
          <a:p>
            <a:r>
              <a:rPr lang="en-AU" sz="2000" dirty="0" smtClean="0"/>
              <a:t>Implementing “transition teams” – creating a sense of structure elevating the fear of the “unknowns”</a:t>
            </a:r>
          </a:p>
          <a:p>
            <a:r>
              <a:rPr lang="en-AU" sz="2000" dirty="0" smtClean="0"/>
              <a:t>Doing so early on in the process – SSO integration</a:t>
            </a:r>
          </a:p>
          <a:p>
            <a:r>
              <a:rPr lang="en-AU" sz="2000" dirty="0" smtClean="0"/>
              <a:t>Providing transition packs – a who, what, where and when approach (transition pack checklist)</a:t>
            </a:r>
          </a:p>
          <a:p>
            <a:r>
              <a:rPr lang="en-AU" sz="2000" dirty="0" smtClean="0"/>
              <a:t>Communicating messages between home and school – organised diaries</a:t>
            </a:r>
          </a:p>
          <a:p>
            <a:r>
              <a:rPr lang="en-AU" sz="2000" dirty="0" smtClean="0"/>
              <a:t>Structuring work/tasks that will allow them to apply their many know  skills.</a:t>
            </a:r>
            <a:endParaRPr lang="en-AU" sz="2000" dirty="0"/>
          </a:p>
        </p:txBody>
      </p:sp>
      <p:pic>
        <p:nvPicPr>
          <p:cNvPr id="4" name="Picture 3"/>
          <p:cNvPicPr>
            <a:picLocks noChangeAspect="1"/>
          </p:cNvPicPr>
          <p:nvPr/>
        </p:nvPicPr>
        <p:blipFill rotWithShape="1">
          <a:blip r:embed="rId2"/>
          <a:srcRect l="21658" t="8076" r="22715" b="7014"/>
          <a:stretch/>
        </p:blipFill>
        <p:spPr>
          <a:xfrm>
            <a:off x="6133564" y="1532587"/>
            <a:ext cx="2082353" cy="2272556"/>
          </a:xfrm>
          <a:prstGeom prst="rect">
            <a:avLst/>
          </a:prstGeom>
        </p:spPr>
      </p:pic>
      <p:pic>
        <p:nvPicPr>
          <p:cNvPr id="5" name="Picture 4"/>
          <p:cNvPicPr>
            <a:picLocks noChangeAspect="1"/>
          </p:cNvPicPr>
          <p:nvPr/>
        </p:nvPicPr>
        <p:blipFill rotWithShape="1">
          <a:blip r:embed="rId3"/>
          <a:srcRect l="24317" t="9744" r="33402" b="39947"/>
          <a:stretch/>
        </p:blipFill>
        <p:spPr>
          <a:xfrm>
            <a:off x="6027313" y="4180687"/>
            <a:ext cx="2585888" cy="2306576"/>
          </a:xfrm>
          <a:prstGeom prst="rect">
            <a:avLst/>
          </a:prstGeom>
        </p:spPr>
      </p:pic>
    </p:spTree>
    <p:extLst>
      <p:ext uri="{BB962C8B-B14F-4D97-AF65-F5344CB8AC3E}">
        <p14:creationId xmlns:p14="http://schemas.microsoft.com/office/powerpoint/2010/main" val="2521813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Autism Speaks</a:t>
            </a:r>
            <a:endParaRPr lang="en-US" dirty="0"/>
          </a:p>
        </p:txBody>
      </p:sp>
      <p:sp>
        <p:nvSpPr>
          <p:cNvPr id="16" name="Content Placeholder 15"/>
          <p:cNvSpPr>
            <a:spLocks noGrp="1"/>
          </p:cNvSpPr>
          <p:nvPr>
            <p:ph sz="half" idx="4294967295"/>
          </p:nvPr>
        </p:nvSpPr>
        <p:spPr>
          <a:xfrm>
            <a:off x="628650" y="2226469"/>
            <a:ext cx="3886200" cy="3263504"/>
          </a:xfrm>
          <a:prstGeom prst="rect">
            <a:avLst/>
          </a:prstGeom>
        </p:spPr>
        <p:txBody>
          <a:bodyPr>
            <a:normAutofit fontScale="85000" lnSpcReduction="20000"/>
          </a:bodyPr>
          <a:lstStyle/>
          <a:p>
            <a:pPr marL="0" indent="0">
              <a:buNone/>
            </a:pPr>
            <a:r>
              <a:rPr lang="en-US" dirty="0">
                <a:hlinkClick r:id="rId2"/>
              </a:rPr>
              <a:t>https://</a:t>
            </a:r>
            <a:r>
              <a:rPr lang="en-US" dirty="0" smtClean="0">
                <a:hlinkClick r:id="rId2"/>
              </a:rPr>
              <a:t>www.autismspeaks.org</a:t>
            </a:r>
            <a:endParaRPr lang="en-US" dirty="0" smtClean="0"/>
          </a:p>
          <a:p>
            <a:pPr marL="0" indent="0" algn="ctr">
              <a:buNone/>
            </a:pPr>
            <a:endParaRPr lang="en-US" dirty="0" smtClean="0"/>
          </a:p>
          <a:p>
            <a:pPr marL="0" indent="0">
              <a:buNone/>
            </a:pPr>
            <a:r>
              <a:rPr lang="en-US" dirty="0" smtClean="0"/>
              <a:t>Non Profit Organization</a:t>
            </a:r>
          </a:p>
          <a:p>
            <a:pPr marL="0" indent="0">
              <a:buNone/>
            </a:pPr>
            <a:endParaRPr lang="en-US" dirty="0" smtClean="0"/>
          </a:p>
          <a:p>
            <a:pPr marL="0" indent="0">
              <a:buNone/>
            </a:pPr>
            <a:r>
              <a:rPr lang="en-US" dirty="0" smtClean="0"/>
              <a:t>Autism Speaks is an autism advocacy organization in the United States that sponsors autism research and conducts awareness and outreach activities aimed at families, governments, and the public.</a:t>
            </a:r>
            <a:endParaRPr lang="en-US" dirty="0"/>
          </a:p>
        </p:txBody>
      </p:sp>
      <p:sp>
        <p:nvSpPr>
          <p:cNvPr id="11" name="Text Placeholder 6"/>
          <p:cNvSpPr txBox="1">
            <a:spLocks/>
          </p:cNvSpPr>
          <p:nvPr/>
        </p:nvSpPr>
        <p:spPr>
          <a:xfrm>
            <a:off x="685800" y="2911079"/>
            <a:ext cx="2949178" cy="2858691"/>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200" dirty="0"/>
              <a:t>. </a:t>
            </a:r>
          </a:p>
          <a:p>
            <a:endParaRPr lang="en-US" sz="1200" dirty="0"/>
          </a:p>
        </p:txBody>
      </p:sp>
      <p:pic>
        <p:nvPicPr>
          <p:cNvPr id="19" name="Content Placeholder 18"/>
          <p:cNvPicPr>
            <a:picLocks noGrp="1" noChangeAspect="1"/>
          </p:cNvPicPr>
          <p:nvPr>
            <p:ph sz="half" idx="4294967295"/>
          </p:nvPr>
        </p:nvPicPr>
        <p:blipFill>
          <a:blip r:embed="rId3"/>
          <a:stretch>
            <a:fillRect/>
          </a:stretch>
        </p:blipFill>
        <p:spPr>
          <a:xfrm>
            <a:off x="4629150" y="2512630"/>
            <a:ext cx="3886200" cy="2491604"/>
          </a:xfrm>
          <a:prstGeom prst="rect">
            <a:avLst/>
          </a:prstGeom>
        </p:spPr>
      </p:pic>
      <p:pic>
        <p:nvPicPr>
          <p:cNvPr id="20" name="Picture 2" descr="Autism Speak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870" y="1217414"/>
            <a:ext cx="2028825" cy="82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749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16832"/>
            <a:ext cx="7408333" cy="4209331"/>
          </a:xfrm>
        </p:spPr>
        <p:txBody>
          <a:bodyPr/>
          <a:lstStyle/>
          <a:p>
            <a:pPr>
              <a:lnSpc>
                <a:spcPct val="200000"/>
              </a:lnSpc>
            </a:pPr>
            <a:r>
              <a:rPr lang="en-AU" dirty="0" smtClean="0"/>
              <a:t>1. Introduction to Autism Spectrum Disorders </a:t>
            </a:r>
          </a:p>
          <a:p>
            <a:pPr>
              <a:lnSpc>
                <a:spcPct val="200000"/>
              </a:lnSpc>
            </a:pPr>
            <a:r>
              <a:rPr lang="en-AU" dirty="0" smtClean="0"/>
              <a:t>2. A starting point (Sally)</a:t>
            </a:r>
          </a:p>
          <a:p>
            <a:pPr>
              <a:lnSpc>
                <a:spcPct val="200000"/>
              </a:lnSpc>
            </a:pPr>
            <a:r>
              <a:rPr lang="en-AU" dirty="0" smtClean="0"/>
              <a:t>3. Transitioning into High School (</a:t>
            </a:r>
            <a:r>
              <a:rPr lang="en-AU" dirty="0" err="1" smtClean="0"/>
              <a:t>Domna</a:t>
            </a:r>
            <a:r>
              <a:rPr lang="en-AU" dirty="0" smtClean="0"/>
              <a:t>)</a:t>
            </a:r>
          </a:p>
          <a:p>
            <a:pPr>
              <a:lnSpc>
                <a:spcPct val="200000"/>
              </a:lnSpc>
            </a:pPr>
            <a:r>
              <a:rPr lang="en-AU" dirty="0" smtClean="0"/>
              <a:t>5. Classroom strategies (Christine and </a:t>
            </a:r>
            <a:r>
              <a:rPr lang="en-AU" dirty="0" err="1" smtClean="0"/>
              <a:t>Fanchon</a:t>
            </a:r>
            <a:r>
              <a:rPr lang="en-AU" dirty="0" smtClean="0"/>
              <a:t>)</a:t>
            </a:r>
            <a:endParaRPr lang="en-AU" dirty="0"/>
          </a:p>
        </p:txBody>
      </p:sp>
      <p:sp>
        <p:nvSpPr>
          <p:cNvPr id="3" name="Title 2"/>
          <p:cNvSpPr>
            <a:spLocks noGrp="1"/>
          </p:cNvSpPr>
          <p:nvPr>
            <p:ph type="title"/>
          </p:nvPr>
        </p:nvSpPr>
        <p:spPr/>
        <p:txBody>
          <a:bodyPr/>
          <a:lstStyle/>
          <a:p>
            <a:r>
              <a:rPr lang="en-AU" dirty="0" smtClean="0"/>
              <a:t>Presentation Outline</a:t>
            </a:r>
            <a:endParaRPr lang="en-AU" dirty="0"/>
          </a:p>
        </p:txBody>
      </p:sp>
    </p:spTree>
    <p:extLst>
      <p:ext uri="{BB962C8B-B14F-4D97-AF65-F5344CB8AC3E}">
        <p14:creationId xmlns:p14="http://schemas.microsoft.com/office/powerpoint/2010/main" val="1775296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Toolkits</a:t>
            </a:r>
            <a:endParaRPr lang="en-US" dirty="0"/>
          </a:p>
        </p:txBody>
      </p:sp>
      <p:pic>
        <p:nvPicPr>
          <p:cNvPr id="4" name="Content Placeholder 3"/>
          <p:cNvPicPr>
            <a:picLocks noGrp="1" noChangeAspect="1"/>
          </p:cNvPicPr>
          <p:nvPr>
            <p:ph sz="half" idx="4294967295"/>
          </p:nvPr>
        </p:nvPicPr>
        <p:blipFill>
          <a:blip r:embed="rId2"/>
          <a:stretch>
            <a:fillRect/>
          </a:stretch>
        </p:blipFill>
        <p:spPr>
          <a:xfrm>
            <a:off x="4846583" y="3107723"/>
            <a:ext cx="3999309" cy="2425304"/>
          </a:xfrm>
          <a:prstGeom prst="rect">
            <a:avLst/>
          </a:prstGeom>
        </p:spPr>
      </p:pic>
      <p:sp>
        <p:nvSpPr>
          <p:cNvPr id="6" name="Text Placeholder 5"/>
          <p:cNvSpPr>
            <a:spLocks noGrp="1"/>
          </p:cNvSpPr>
          <p:nvPr>
            <p:ph type="body" idx="4294967295"/>
          </p:nvPr>
        </p:nvSpPr>
        <p:spPr>
          <a:xfrm>
            <a:off x="804041" y="2118122"/>
            <a:ext cx="4042542" cy="1382886"/>
          </a:xfrm>
        </p:spPr>
        <p:txBody>
          <a:bodyPr>
            <a:normAutofit fontScale="70000" lnSpcReduction="20000"/>
          </a:bodyPr>
          <a:lstStyle/>
          <a:p>
            <a:pPr marL="0" indent="0">
              <a:buNone/>
            </a:pPr>
            <a:r>
              <a:rPr lang="en-US" dirty="0" smtClean="0"/>
              <a:t>The website features toolkits containing information, booklets, handouts and links. These can be downloaded for free once you sign up to the website and shared via email.</a:t>
            </a:r>
            <a:endParaRPr lang="en-US" dirty="0"/>
          </a:p>
        </p:txBody>
      </p:sp>
      <p:pic>
        <p:nvPicPr>
          <p:cNvPr id="11" name="Content Placeholder 8"/>
          <p:cNvPicPr>
            <a:picLocks noChangeAspect="1"/>
          </p:cNvPicPr>
          <p:nvPr/>
        </p:nvPicPr>
        <p:blipFill>
          <a:blip r:embed="rId3"/>
          <a:stretch>
            <a:fillRect/>
          </a:stretch>
        </p:blipFill>
        <p:spPr>
          <a:xfrm>
            <a:off x="804041" y="3501008"/>
            <a:ext cx="3177532" cy="2261816"/>
          </a:xfrm>
          <a:prstGeom prst="rect">
            <a:avLst/>
          </a:prstGeom>
        </p:spPr>
      </p:pic>
    </p:spTree>
    <p:extLst>
      <p:ext uri="{BB962C8B-B14F-4D97-AF65-F5344CB8AC3E}">
        <p14:creationId xmlns:p14="http://schemas.microsoft.com/office/powerpoint/2010/main" val="2153976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559" y="1196752"/>
            <a:ext cx="5045113" cy="5256584"/>
          </a:xfrm>
          <a:prstGeom prst="rect">
            <a:avLst/>
          </a:prstGeom>
        </p:spPr>
      </p:pic>
      <p:sp>
        <p:nvSpPr>
          <p:cNvPr id="4" name="TextBox 3"/>
          <p:cNvSpPr txBox="1"/>
          <p:nvPr/>
        </p:nvSpPr>
        <p:spPr>
          <a:xfrm>
            <a:off x="5148064" y="2204864"/>
            <a:ext cx="3700955" cy="2492990"/>
          </a:xfrm>
          <a:prstGeom prst="rect">
            <a:avLst/>
          </a:prstGeom>
          <a:noFill/>
        </p:spPr>
        <p:txBody>
          <a:bodyPr wrap="square" rtlCol="0">
            <a:spAutoFit/>
          </a:bodyPr>
          <a:lstStyle/>
          <a:p>
            <a:r>
              <a:rPr lang="en-US" sz="1950" dirty="0"/>
              <a:t>To assist in individually supporting students with Asperger's, the toolkit provides questionnaires for the student and family to complete so that the teacher can personally tailor their teaching strategies and the classroom environment.</a:t>
            </a:r>
          </a:p>
        </p:txBody>
      </p:sp>
    </p:spTree>
    <p:extLst>
      <p:ext uri="{BB962C8B-B14F-4D97-AF65-F5344CB8AC3E}">
        <p14:creationId xmlns:p14="http://schemas.microsoft.com/office/powerpoint/2010/main" val="2333116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School </a:t>
            </a:r>
            <a:r>
              <a:rPr lang="en-US" dirty="0"/>
              <a:t>C</a:t>
            </a:r>
            <a:r>
              <a:rPr lang="en-US" dirty="0" smtClean="0"/>
              <a:t>ommunity Toolkit</a:t>
            </a:r>
            <a:endParaRPr lang="en-US" dirty="0"/>
          </a:p>
        </p:txBody>
      </p:sp>
      <p:sp>
        <p:nvSpPr>
          <p:cNvPr id="5" name="TextBox 4"/>
          <p:cNvSpPr txBox="1"/>
          <p:nvPr/>
        </p:nvSpPr>
        <p:spPr>
          <a:xfrm>
            <a:off x="319252" y="2125266"/>
            <a:ext cx="4694183" cy="2608406"/>
          </a:xfrm>
          <a:prstGeom prst="rect">
            <a:avLst/>
          </a:prstGeom>
          <a:noFill/>
        </p:spPr>
        <p:txBody>
          <a:bodyPr wrap="square" rtlCol="0">
            <a:spAutoFit/>
          </a:bodyPr>
          <a:lstStyle/>
          <a:p>
            <a:r>
              <a:rPr lang="en-US" sz="1875" dirty="0"/>
              <a:t>An important part of supporting your student with Asperger's is preparing your school community by ensuring they have appropriate knowledge and understanding.</a:t>
            </a:r>
          </a:p>
          <a:p>
            <a:r>
              <a:rPr lang="en-US" sz="1875" dirty="0"/>
              <a:t>The toolkit includes a suggested program for an assembly or education session with information, handout and links to further information and videos. </a:t>
            </a:r>
          </a:p>
          <a:p>
            <a:endParaRPr lang="en-US" sz="1350" dirty="0"/>
          </a:p>
        </p:txBody>
      </p:sp>
      <p:pic>
        <p:nvPicPr>
          <p:cNvPr id="6" name="Picture 5"/>
          <p:cNvPicPr>
            <a:picLocks noChangeAspect="1"/>
          </p:cNvPicPr>
          <p:nvPr/>
        </p:nvPicPr>
        <p:blipFill>
          <a:blip r:embed="rId2"/>
          <a:stretch>
            <a:fillRect/>
          </a:stretch>
        </p:blipFill>
        <p:spPr>
          <a:xfrm>
            <a:off x="5332686" y="2125266"/>
            <a:ext cx="3499945" cy="3143469"/>
          </a:xfrm>
          <a:prstGeom prst="rect">
            <a:avLst/>
          </a:prstGeom>
        </p:spPr>
      </p:pic>
    </p:spTree>
    <p:extLst>
      <p:ext uri="{BB962C8B-B14F-4D97-AF65-F5344CB8AC3E}">
        <p14:creationId xmlns:p14="http://schemas.microsoft.com/office/powerpoint/2010/main" val="1397606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8504" y="2502802"/>
            <a:ext cx="3405352" cy="3038897"/>
          </a:xfrm>
          <a:prstGeom prst="rect">
            <a:avLst/>
          </a:prstGeom>
        </p:spPr>
      </p:pic>
      <p:pic>
        <p:nvPicPr>
          <p:cNvPr id="5" name="Picture 4"/>
          <p:cNvPicPr>
            <a:picLocks noChangeAspect="1"/>
          </p:cNvPicPr>
          <p:nvPr/>
        </p:nvPicPr>
        <p:blipFill>
          <a:blip r:embed="rId3"/>
          <a:stretch>
            <a:fillRect/>
          </a:stretch>
        </p:blipFill>
        <p:spPr>
          <a:xfrm>
            <a:off x="4483104" y="2518120"/>
            <a:ext cx="2949352" cy="3215136"/>
          </a:xfrm>
          <a:prstGeom prst="rect">
            <a:avLst/>
          </a:prstGeom>
        </p:spPr>
      </p:pic>
      <p:sp>
        <p:nvSpPr>
          <p:cNvPr id="6" name="TextBox 5"/>
          <p:cNvSpPr txBox="1"/>
          <p:nvPr/>
        </p:nvSpPr>
        <p:spPr>
          <a:xfrm>
            <a:off x="638504" y="1769041"/>
            <a:ext cx="6793952" cy="507831"/>
          </a:xfrm>
          <a:prstGeom prst="rect">
            <a:avLst/>
          </a:prstGeom>
          <a:noFill/>
        </p:spPr>
        <p:txBody>
          <a:bodyPr wrap="square" rtlCol="0">
            <a:spAutoFit/>
          </a:bodyPr>
          <a:lstStyle/>
          <a:p>
            <a:r>
              <a:rPr lang="en-US" sz="1350" dirty="0"/>
              <a:t>The toolkit contains a ‘How to be a friend’ leaflet for classmates, a useful resource for the student’s peers.</a:t>
            </a:r>
          </a:p>
        </p:txBody>
      </p:sp>
    </p:spTree>
    <p:extLst>
      <p:ext uri="{BB962C8B-B14F-4D97-AF65-F5344CB8AC3E}">
        <p14:creationId xmlns:p14="http://schemas.microsoft.com/office/powerpoint/2010/main" val="2949658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Useful Resources</a:t>
            </a:r>
            <a:endParaRPr lang="en-US" sz="2000" dirty="0"/>
          </a:p>
        </p:txBody>
      </p:sp>
      <p:sp>
        <p:nvSpPr>
          <p:cNvPr id="3" name="Content Placeholder 2"/>
          <p:cNvSpPr>
            <a:spLocks noGrp="1"/>
          </p:cNvSpPr>
          <p:nvPr>
            <p:ph idx="1"/>
          </p:nvPr>
        </p:nvSpPr>
        <p:spPr>
          <a:xfrm>
            <a:off x="4609234" y="2604916"/>
            <a:ext cx="4077566" cy="2408260"/>
          </a:xfrm>
        </p:spPr>
        <p:txBody>
          <a:bodyPr>
            <a:normAutofit fontScale="70000" lnSpcReduction="20000"/>
          </a:bodyPr>
          <a:lstStyle/>
          <a:p>
            <a:pPr marL="0" indent="0">
              <a:buNone/>
            </a:pPr>
            <a:r>
              <a:rPr lang="en-US" dirty="0" smtClean="0">
                <a:hlinkClick r:id="rId2"/>
              </a:rPr>
              <a:t>http</a:t>
            </a:r>
            <a:r>
              <a:rPr lang="en-US" dirty="0">
                <a:hlinkClick r:id="rId2"/>
              </a:rPr>
              <a:t>://www.nationalautismresources.com/autism-</a:t>
            </a:r>
            <a:r>
              <a:rPr lang="en-US" dirty="0" smtClean="0">
                <a:hlinkClick r:id="rId2"/>
              </a:rPr>
              <a:t>school.html</a:t>
            </a:r>
            <a:endParaRPr lang="en-US" dirty="0"/>
          </a:p>
          <a:p>
            <a:pPr marL="0" indent="0">
              <a:buNone/>
            </a:pPr>
            <a:r>
              <a:rPr lang="en-US" dirty="0"/>
              <a:t>W</a:t>
            </a:r>
            <a:r>
              <a:rPr lang="en-US" dirty="0" smtClean="0"/>
              <a:t>ide </a:t>
            </a:r>
            <a:r>
              <a:rPr lang="en-US" dirty="0"/>
              <a:t>range of well tested behavioral support materials that will increase independence, understanding, and competency. </a:t>
            </a:r>
            <a:r>
              <a:rPr lang="en-US" dirty="0" smtClean="0"/>
              <a:t>visual </a:t>
            </a:r>
            <a:r>
              <a:rPr lang="en-US" dirty="0"/>
              <a:t>timers, communication pictures, and charts provide the visual supports your students need to stay on task and increase motivation.</a:t>
            </a:r>
          </a:p>
        </p:txBody>
      </p:sp>
      <p:pic>
        <p:nvPicPr>
          <p:cNvPr id="5" name="Picture 4"/>
          <p:cNvPicPr>
            <a:picLocks noChangeAspect="1"/>
          </p:cNvPicPr>
          <p:nvPr/>
        </p:nvPicPr>
        <p:blipFill>
          <a:blip r:embed="rId3"/>
          <a:stretch>
            <a:fillRect/>
          </a:stretch>
        </p:blipFill>
        <p:spPr>
          <a:xfrm>
            <a:off x="76200" y="2604915"/>
            <a:ext cx="4360580" cy="1702664"/>
          </a:xfrm>
          <a:prstGeom prst="rect">
            <a:avLst/>
          </a:prstGeom>
        </p:spPr>
      </p:pic>
      <p:sp>
        <p:nvSpPr>
          <p:cNvPr id="6" name="TextBox 5"/>
          <p:cNvSpPr txBox="1"/>
          <p:nvPr/>
        </p:nvSpPr>
        <p:spPr>
          <a:xfrm>
            <a:off x="3919417" y="4986213"/>
            <a:ext cx="4295682" cy="2031325"/>
          </a:xfrm>
          <a:prstGeom prst="rect">
            <a:avLst/>
          </a:prstGeom>
          <a:noFill/>
        </p:spPr>
        <p:txBody>
          <a:bodyPr wrap="square" rtlCol="0">
            <a:spAutoFit/>
          </a:bodyPr>
          <a:lstStyle/>
          <a:p>
            <a:r>
              <a:rPr lang="en-US" dirty="0" smtClean="0"/>
              <a:t>Apps store: Touch Autism: Art, assessment, social skills, Book, communication, </a:t>
            </a:r>
            <a:r>
              <a:rPr lang="en-US" dirty="0"/>
              <a:t>c</a:t>
            </a:r>
            <a:r>
              <a:rPr lang="en-US" dirty="0" smtClean="0"/>
              <a:t>reative play etc… </a:t>
            </a:r>
          </a:p>
          <a:p>
            <a:endParaRPr lang="en-US" dirty="0"/>
          </a:p>
          <a:p>
            <a:endParaRPr lang="en-US" dirty="0" smtClean="0"/>
          </a:p>
          <a:p>
            <a:endParaRPr lang="en-US" dirty="0"/>
          </a:p>
          <a:p>
            <a:endParaRPr lang="en-US" dirty="0"/>
          </a:p>
        </p:txBody>
      </p:sp>
      <p:pic>
        <p:nvPicPr>
          <p:cNvPr id="8" name="Picture 7"/>
          <p:cNvPicPr>
            <a:picLocks noChangeAspect="1"/>
          </p:cNvPicPr>
          <p:nvPr/>
        </p:nvPicPr>
        <p:blipFill>
          <a:blip r:embed="rId4"/>
          <a:stretch>
            <a:fillRect/>
          </a:stretch>
        </p:blipFill>
        <p:spPr>
          <a:xfrm>
            <a:off x="330200" y="4688292"/>
            <a:ext cx="3589217" cy="1153327"/>
          </a:xfrm>
          <a:prstGeom prst="rect">
            <a:avLst/>
          </a:prstGeom>
        </p:spPr>
      </p:pic>
    </p:spTree>
    <p:extLst>
      <p:ext uri="{BB962C8B-B14F-4D97-AF65-F5344CB8AC3E}">
        <p14:creationId xmlns:p14="http://schemas.microsoft.com/office/powerpoint/2010/main" val="1120935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teaching student with ASD</a:t>
            </a:r>
            <a:endParaRPr lang="en-US" dirty="0"/>
          </a:p>
        </p:txBody>
      </p:sp>
      <p:sp>
        <p:nvSpPr>
          <p:cNvPr id="3" name="Content Placeholder 2"/>
          <p:cNvSpPr>
            <a:spLocks noGrp="1"/>
          </p:cNvSpPr>
          <p:nvPr>
            <p:ph idx="1"/>
          </p:nvPr>
        </p:nvSpPr>
        <p:spPr>
          <a:xfrm>
            <a:off x="3997804" y="2453004"/>
            <a:ext cx="4688995" cy="1912100"/>
          </a:xfrm>
        </p:spPr>
        <p:txBody>
          <a:bodyPr>
            <a:normAutofit/>
          </a:bodyPr>
          <a:lstStyle/>
          <a:p>
            <a:r>
              <a:rPr lang="en-US" dirty="0" smtClean="0">
                <a:hlinkClick r:id="rId2"/>
              </a:rPr>
              <a:t>http://www.learninglinks.org.au/wp-content/uploads/2012/11/LLIS-03_Autism-Strategies.pdf</a:t>
            </a:r>
            <a:endParaRPr lang="en-US" dirty="0" smtClean="0"/>
          </a:p>
          <a:p>
            <a:r>
              <a:rPr lang="en-US" dirty="0" smtClean="0"/>
              <a:t>By Sue </a:t>
            </a:r>
            <a:r>
              <a:rPr lang="en-US" dirty="0" err="1" smtClean="0"/>
              <a:t>Larkey</a:t>
            </a:r>
            <a:r>
              <a:rPr lang="en-US" dirty="0" smtClean="0"/>
              <a:t>: </a:t>
            </a:r>
            <a:r>
              <a:rPr lang="en-US" dirty="0"/>
              <a:t>A</a:t>
            </a:r>
            <a:r>
              <a:rPr lang="en-US" dirty="0" smtClean="0"/>
              <a:t>utism specialist</a:t>
            </a:r>
          </a:p>
        </p:txBody>
      </p:sp>
      <p:pic>
        <p:nvPicPr>
          <p:cNvPr id="5" name="Picture 4"/>
          <p:cNvPicPr>
            <a:picLocks noChangeAspect="1"/>
          </p:cNvPicPr>
          <p:nvPr/>
        </p:nvPicPr>
        <p:blipFill>
          <a:blip r:embed="rId3"/>
          <a:stretch>
            <a:fillRect/>
          </a:stretch>
        </p:blipFill>
        <p:spPr>
          <a:xfrm>
            <a:off x="0" y="1130301"/>
            <a:ext cx="3856706" cy="2899436"/>
          </a:xfrm>
          <a:prstGeom prst="rect">
            <a:avLst/>
          </a:prstGeom>
        </p:spPr>
      </p:pic>
      <p:sp>
        <p:nvSpPr>
          <p:cNvPr id="6" name="TextBox 5"/>
          <p:cNvSpPr txBox="1"/>
          <p:nvPr/>
        </p:nvSpPr>
        <p:spPr>
          <a:xfrm>
            <a:off x="333927" y="4341456"/>
            <a:ext cx="8277809" cy="3323987"/>
          </a:xfrm>
          <a:prstGeom prst="rect">
            <a:avLst/>
          </a:prstGeom>
          <a:noFill/>
        </p:spPr>
        <p:txBody>
          <a:bodyPr wrap="square" rtlCol="0">
            <a:spAutoFit/>
          </a:bodyPr>
          <a:lstStyle/>
          <a:p>
            <a:r>
              <a:rPr lang="en-US" sz="2800" dirty="0" smtClean="0"/>
              <a:t>Strategies to help student finish tasks, work environment, work task, schedule, transition into a new classroom and the importance of visual cues </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044176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Sue </a:t>
            </a:r>
            <a:r>
              <a:rPr lang="en-US" dirty="0" err="1" smtClean="0"/>
              <a:t>Larkey</a:t>
            </a:r>
            <a:endParaRPr lang="en-US" dirty="0"/>
          </a:p>
        </p:txBody>
      </p:sp>
      <p:pic>
        <p:nvPicPr>
          <p:cNvPr id="5" name="Content Placeholder 4"/>
          <p:cNvPicPr>
            <a:picLocks noGrp="1" noChangeAspect="1"/>
          </p:cNvPicPr>
          <p:nvPr>
            <p:ph idx="1"/>
          </p:nvPr>
        </p:nvPicPr>
        <p:blipFill rotWithShape="1">
          <a:blip r:embed="rId2"/>
          <a:srcRect l="127" t="5781" r="183" b="-3139"/>
          <a:stretch/>
        </p:blipFill>
        <p:spPr>
          <a:xfrm>
            <a:off x="-8233" y="2564904"/>
            <a:ext cx="8981105" cy="3528392"/>
          </a:xfrm>
        </p:spPr>
      </p:pic>
      <p:pic>
        <p:nvPicPr>
          <p:cNvPr id="4" name="Content Placeholder 4"/>
          <p:cNvPicPr>
            <a:picLocks noChangeAspect="1"/>
          </p:cNvPicPr>
          <p:nvPr/>
        </p:nvPicPr>
        <p:blipFill rotWithShape="1">
          <a:blip r:embed="rId2"/>
          <a:srcRect l="51954" t="-5960" r="-895" b="96026"/>
          <a:stretch/>
        </p:blipFill>
        <p:spPr>
          <a:xfrm>
            <a:off x="1171744" y="1938654"/>
            <a:ext cx="7957697" cy="649812"/>
          </a:xfrm>
          <a:prstGeom prst="rect">
            <a:avLst/>
          </a:prstGeom>
        </p:spPr>
      </p:pic>
    </p:spTree>
    <p:extLst>
      <p:ext uri="{BB962C8B-B14F-4D97-AF65-F5344CB8AC3E}">
        <p14:creationId xmlns:p14="http://schemas.microsoft.com/office/powerpoint/2010/main" val="2773208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Educating children about autism in an inclusive classroom </a:t>
            </a:r>
            <a:endParaRPr lang="en-US" dirty="0"/>
          </a:p>
        </p:txBody>
      </p:sp>
      <p:pic>
        <p:nvPicPr>
          <p:cNvPr id="4" name="Picture 3"/>
          <p:cNvPicPr>
            <a:picLocks noChangeAspect="1"/>
          </p:cNvPicPr>
          <p:nvPr/>
        </p:nvPicPr>
        <p:blipFill rotWithShape="1">
          <a:blip r:embed="rId2"/>
          <a:srcRect t="23391"/>
          <a:stretch/>
        </p:blipFill>
        <p:spPr>
          <a:xfrm>
            <a:off x="3543153" y="2838062"/>
            <a:ext cx="5334146" cy="2978537"/>
          </a:xfrm>
          <a:prstGeom prst="rect">
            <a:avLst/>
          </a:prstGeom>
        </p:spPr>
      </p:pic>
      <p:pic>
        <p:nvPicPr>
          <p:cNvPr id="7" name="Picture 6"/>
          <p:cNvPicPr>
            <a:picLocks noChangeAspect="1"/>
          </p:cNvPicPr>
          <p:nvPr/>
        </p:nvPicPr>
        <p:blipFill>
          <a:blip r:embed="rId3"/>
          <a:stretch>
            <a:fillRect/>
          </a:stretch>
        </p:blipFill>
        <p:spPr>
          <a:xfrm>
            <a:off x="203811" y="2320626"/>
            <a:ext cx="2869012" cy="3339820"/>
          </a:xfrm>
          <a:prstGeom prst="rect">
            <a:avLst/>
          </a:prstGeom>
        </p:spPr>
      </p:pic>
      <p:sp>
        <p:nvSpPr>
          <p:cNvPr id="8" name="Content Placeholder 7"/>
          <p:cNvSpPr>
            <a:spLocks noGrp="1"/>
          </p:cNvSpPr>
          <p:nvPr>
            <p:ph idx="1"/>
          </p:nvPr>
        </p:nvSpPr>
        <p:spPr>
          <a:xfrm>
            <a:off x="457200" y="1988840"/>
            <a:ext cx="8229600" cy="4137323"/>
          </a:xfrm>
        </p:spPr>
        <p:txBody>
          <a:bodyPr/>
          <a:lstStyle/>
          <a:p>
            <a:r>
              <a:rPr lang="en-US" dirty="0"/>
              <a:t>http://</a:t>
            </a:r>
            <a:r>
              <a:rPr lang="en-US" dirty="0" err="1"/>
              <a:t>www.gov.pe.ca</a:t>
            </a:r>
            <a:r>
              <a:rPr lang="en-US" dirty="0"/>
              <a:t>/photos/original/</a:t>
            </a:r>
            <a:r>
              <a:rPr lang="en-US" dirty="0" err="1"/>
              <a:t>ed_autisminc.pdf</a:t>
            </a:r>
            <a:endParaRPr lang="en-US" dirty="0"/>
          </a:p>
        </p:txBody>
      </p:sp>
    </p:spTree>
    <p:extLst>
      <p:ext uri="{BB962C8B-B14F-4D97-AF65-F5344CB8AC3E}">
        <p14:creationId xmlns:p14="http://schemas.microsoft.com/office/powerpoint/2010/main" val="724098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activities for children with Autism </a:t>
            </a:r>
            <a:endParaRPr lang="en-US" dirty="0"/>
          </a:p>
        </p:txBody>
      </p:sp>
      <p:pic>
        <p:nvPicPr>
          <p:cNvPr id="4" name="Content Placeholder 3"/>
          <p:cNvPicPr>
            <a:picLocks noGrp="1" noChangeAspect="1"/>
          </p:cNvPicPr>
          <p:nvPr>
            <p:ph idx="1"/>
          </p:nvPr>
        </p:nvPicPr>
        <p:blipFill>
          <a:blip r:embed="rId2"/>
          <a:srcRect t="28234" b="28234"/>
          <a:stretch>
            <a:fillRect/>
          </a:stretch>
        </p:blipFill>
        <p:spPr/>
      </p:pic>
      <p:sp>
        <p:nvSpPr>
          <p:cNvPr id="3" name="TextBox 2"/>
          <p:cNvSpPr txBox="1"/>
          <p:nvPr/>
        </p:nvSpPr>
        <p:spPr>
          <a:xfrm>
            <a:off x="872067" y="1916832"/>
            <a:ext cx="7290778" cy="369332"/>
          </a:xfrm>
          <a:prstGeom prst="rect">
            <a:avLst/>
          </a:prstGeom>
          <a:noFill/>
        </p:spPr>
        <p:txBody>
          <a:bodyPr wrap="none" rtlCol="0">
            <a:spAutoFit/>
          </a:bodyPr>
          <a:lstStyle/>
          <a:p>
            <a:r>
              <a:rPr lang="en-AU" dirty="0"/>
              <a:t>http://www.education.com/magazine/article/10-activities-children-autism/</a:t>
            </a:r>
          </a:p>
        </p:txBody>
      </p:sp>
    </p:spTree>
    <p:extLst>
      <p:ext uri="{BB962C8B-B14F-4D97-AF65-F5344CB8AC3E}">
        <p14:creationId xmlns:p14="http://schemas.microsoft.com/office/powerpoint/2010/main" val="549949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Every student with Autism is individual</a:t>
            </a:r>
          </a:p>
          <a:p>
            <a:r>
              <a:rPr lang="en-US" dirty="0" smtClean="0"/>
              <a:t>Strategies need to be selected and tailored to the individual in collaboration with student, parents and school community</a:t>
            </a:r>
          </a:p>
          <a:p>
            <a:r>
              <a:rPr lang="en-US" dirty="0" smtClean="0"/>
              <a:t>Evaluate student early and make a plan to help create independence and enjoyment in classroom</a:t>
            </a:r>
          </a:p>
          <a:p>
            <a:r>
              <a:rPr lang="en-US" dirty="0" smtClean="0"/>
              <a:t>There are MILLIONS of resources</a:t>
            </a:r>
          </a:p>
          <a:p>
            <a:endParaRPr lang="en-US" dirty="0" smtClean="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07122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97152"/>
            <a:ext cx="8229600" cy="1728192"/>
          </a:xfrm>
        </p:spPr>
        <p:txBody>
          <a:bodyPr>
            <a:noAutofit/>
          </a:bodyPr>
          <a:lstStyle/>
          <a:p>
            <a:r>
              <a:rPr lang="en-AU" sz="2000" dirty="0" smtClean="0">
                <a:solidFill>
                  <a:schemeClr val="tx1"/>
                </a:solidFill>
              </a:rPr>
              <a:t>The </a:t>
            </a:r>
            <a:r>
              <a:rPr lang="en-AU" sz="2000" dirty="0">
                <a:solidFill>
                  <a:schemeClr val="tx1"/>
                </a:solidFill>
              </a:rPr>
              <a:t>term ‘spectrum' is used </a:t>
            </a:r>
            <a:r>
              <a:rPr lang="en-AU" sz="2000" dirty="0" smtClean="0">
                <a:solidFill>
                  <a:schemeClr val="tx1"/>
                </a:solidFill>
                <a:sym typeface="Wingdings" panose="05000000000000000000" pitchFamily="2" charset="2"/>
              </a:rPr>
              <a:t> </a:t>
            </a:r>
            <a:r>
              <a:rPr lang="en-AU" sz="2000" dirty="0" smtClean="0">
                <a:solidFill>
                  <a:schemeClr val="tx1"/>
                </a:solidFill>
              </a:rPr>
              <a:t>describes the </a:t>
            </a:r>
            <a:r>
              <a:rPr lang="en-AU" sz="2000" dirty="0">
                <a:solidFill>
                  <a:schemeClr val="tx1"/>
                </a:solidFill>
              </a:rPr>
              <a:t>wide variety and differing levels of severity of symptoms found in children with ASD</a:t>
            </a:r>
            <a:r>
              <a:rPr lang="en-AU" sz="2000" dirty="0" smtClean="0">
                <a:solidFill>
                  <a:schemeClr val="tx1"/>
                </a:solidFill>
              </a:rPr>
              <a:t>.</a:t>
            </a:r>
            <a:endParaRPr lang="en-AU" sz="2000" dirty="0">
              <a:solidFill>
                <a:schemeClr val="tx1"/>
              </a:solidFill>
            </a:endParaRPr>
          </a:p>
        </p:txBody>
      </p:sp>
      <p:pic>
        <p:nvPicPr>
          <p:cNvPr id="2050" name="Picture 2" descr="http://etec.ctlt.ubc.ca/510wiki/images/thumb/2/2f/Umbie2.jpg/300px-Umbie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55794"/>
            <a:ext cx="3665388" cy="338437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1324215"/>
            <a:ext cx="4752528" cy="3785652"/>
          </a:xfrm>
          <a:prstGeom prst="rect">
            <a:avLst/>
          </a:prstGeom>
          <a:noFill/>
        </p:spPr>
        <p:txBody>
          <a:bodyPr wrap="square" rtlCol="0">
            <a:spAutoFit/>
          </a:bodyPr>
          <a:lstStyle/>
          <a:p>
            <a:pPr algn="ctr"/>
            <a:r>
              <a:rPr lang="en-AU" sz="2400" i="1" dirty="0"/>
              <a:t>Autism spectrum disorder is the term used to describe a group of complex neurobiological disorders that includes </a:t>
            </a:r>
            <a:r>
              <a:rPr lang="en-AU" sz="2400" b="1" i="1" dirty="0" smtClean="0"/>
              <a:t>Autism Disorder</a:t>
            </a:r>
            <a:r>
              <a:rPr lang="en-AU" sz="2400" i="1" dirty="0" smtClean="0"/>
              <a:t>, </a:t>
            </a:r>
            <a:r>
              <a:rPr lang="en-AU" sz="2400" b="1" i="1" dirty="0"/>
              <a:t>Asperger's syndrome</a:t>
            </a:r>
            <a:r>
              <a:rPr lang="en-AU" sz="2400" i="1" dirty="0"/>
              <a:t> and </a:t>
            </a:r>
            <a:r>
              <a:rPr lang="en-AU" sz="2400" b="1" i="1" dirty="0"/>
              <a:t>Pervasive Developmental Disorder</a:t>
            </a:r>
            <a:r>
              <a:rPr lang="en-AU" sz="2400" i="1" dirty="0"/>
              <a:t>. Autism is the most commonly occurring form of ASD.</a:t>
            </a:r>
          </a:p>
          <a:p>
            <a:endParaRPr lang="en-AU" sz="1600" i="1" dirty="0"/>
          </a:p>
          <a:p>
            <a:endParaRPr lang="en-AU" sz="1600" i="1" dirty="0"/>
          </a:p>
          <a:p>
            <a:endParaRPr lang="en-AU" sz="1600" i="1" dirty="0"/>
          </a:p>
        </p:txBody>
      </p:sp>
    </p:spTree>
    <p:extLst>
      <p:ext uri="{BB962C8B-B14F-4D97-AF65-F5344CB8AC3E}">
        <p14:creationId xmlns:p14="http://schemas.microsoft.com/office/powerpoint/2010/main" val="2135519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shevillebrainbalance.com/wp-content/uploads/2013/09/autism-chil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8076" y="2852936"/>
            <a:ext cx="3743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51520" y="620688"/>
            <a:ext cx="5904656" cy="5289451"/>
          </a:xfrm>
        </p:spPr>
        <p:txBody>
          <a:bodyPr>
            <a:normAutofit fontScale="92500"/>
          </a:bodyPr>
          <a:lstStyle/>
          <a:p>
            <a:pPr>
              <a:buClrTx/>
            </a:pPr>
            <a:r>
              <a:rPr lang="en-AU" dirty="0">
                <a:solidFill>
                  <a:schemeClr val="tx1"/>
                </a:solidFill>
              </a:rPr>
              <a:t>1 in </a:t>
            </a:r>
            <a:r>
              <a:rPr lang="en-AU" dirty="0" smtClean="0">
                <a:solidFill>
                  <a:schemeClr val="tx1"/>
                </a:solidFill>
              </a:rPr>
              <a:t>100 </a:t>
            </a:r>
            <a:r>
              <a:rPr lang="en-AU" dirty="0">
                <a:solidFill>
                  <a:schemeClr val="tx1"/>
                </a:solidFill>
              </a:rPr>
              <a:t>children will be diagnosed with ASD</a:t>
            </a:r>
          </a:p>
          <a:p>
            <a:pPr>
              <a:buClrTx/>
            </a:pPr>
            <a:r>
              <a:rPr lang="en-AU" dirty="0">
                <a:solidFill>
                  <a:schemeClr val="tx1"/>
                </a:solidFill>
              </a:rPr>
              <a:t> Boys out-number girls: 4 to 1 </a:t>
            </a:r>
            <a:endParaRPr lang="en-AU" dirty="0" smtClean="0">
              <a:solidFill>
                <a:schemeClr val="tx1"/>
              </a:solidFill>
            </a:endParaRPr>
          </a:p>
          <a:p>
            <a:pPr>
              <a:buClrTx/>
            </a:pPr>
            <a:r>
              <a:rPr lang="en-AU" dirty="0" smtClean="0">
                <a:solidFill>
                  <a:schemeClr val="tx1"/>
                </a:solidFill>
              </a:rPr>
              <a:t>Lifelong disability with no cure</a:t>
            </a:r>
            <a:endParaRPr lang="en-AU" dirty="0">
              <a:solidFill>
                <a:schemeClr val="tx1"/>
              </a:solidFill>
            </a:endParaRPr>
          </a:p>
          <a:p>
            <a:pPr>
              <a:buClrTx/>
            </a:pPr>
            <a:r>
              <a:rPr lang="en-AU" dirty="0">
                <a:solidFill>
                  <a:schemeClr val="tx1"/>
                </a:solidFill>
              </a:rPr>
              <a:t> Approximately 75 per cent of children with a diagnosis of ASD are of low intelligence, while around 10 per cent may demonstrate high intelligence in specific areas such as mathematics or computer studies</a:t>
            </a:r>
          </a:p>
          <a:p>
            <a:pPr>
              <a:buClrTx/>
            </a:pPr>
            <a:r>
              <a:rPr lang="en-AU" dirty="0">
                <a:solidFill>
                  <a:schemeClr val="tx1"/>
                </a:solidFill>
              </a:rPr>
              <a:t>Often have sensory sensitivities – they may be under- or over-sensitive to any of the five senses</a:t>
            </a:r>
            <a:r>
              <a:rPr lang="en-AU" dirty="0" smtClean="0">
                <a:solidFill>
                  <a:schemeClr val="tx1"/>
                </a:solidFill>
              </a:rPr>
              <a:t>.</a:t>
            </a:r>
            <a:br>
              <a:rPr lang="en-AU" dirty="0" smtClean="0">
                <a:solidFill>
                  <a:schemeClr val="tx1"/>
                </a:solidFill>
              </a:rPr>
            </a:br>
            <a:endParaRPr lang="en-AU" dirty="0">
              <a:solidFill>
                <a:schemeClr val="tx1"/>
              </a:solidFill>
            </a:endParaRPr>
          </a:p>
          <a:p>
            <a:pPr>
              <a:buClrTx/>
            </a:pPr>
            <a:r>
              <a:rPr lang="en-AU" dirty="0" smtClean="0">
                <a:solidFill>
                  <a:schemeClr val="tx1"/>
                </a:solidFill>
              </a:rPr>
              <a:t>Children and adults with ASD have difficulties that are usually </a:t>
            </a:r>
            <a:r>
              <a:rPr lang="en-AU" dirty="0">
                <a:solidFill>
                  <a:schemeClr val="tx1"/>
                </a:solidFill>
              </a:rPr>
              <a:t>grouped into 3 areas</a:t>
            </a:r>
          </a:p>
          <a:p>
            <a:pPr>
              <a:buClrTx/>
            </a:pPr>
            <a:endParaRPr lang="en-AU" dirty="0"/>
          </a:p>
        </p:txBody>
      </p:sp>
    </p:spTree>
    <p:extLst>
      <p:ext uri="{BB962C8B-B14F-4D97-AF65-F5344CB8AC3E}">
        <p14:creationId xmlns:p14="http://schemas.microsoft.com/office/powerpoint/2010/main" val="3938301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88840"/>
            <a:ext cx="7408333" cy="4137323"/>
          </a:xfrm>
        </p:spPr>
        <p:txBody>
          <a:bodyPr>
            <a:normAutofit fontScale="92500"/>
          </a:bodyPr>
          <a:lstStyle/>
          <a:p>
            <a:r>
              <a:rPr lang="en-AU" sz="2600" dirty="0" smtClean="0">
                <a:solidFill>
                  <a:schemeClr val="tx1"/>
                </a:solidFill>
              </a:rPr>
              <a:t>Communication </a:t>
            </a:r>
            <a:r>
              <a:rPr lang="en-AU" sz="2600" dirty="0">
                <a:solidFill>
                  <a:schemeClr val="tx1"/>
                </a:solidFill>
              </a:rPr>
              <a:t>skills vary depending on the intellectual and social development of the individual child or adult. Some people with ASD have </a:t>
            </a:r>
            <a:r>
              <a:rPr lang="en-AU" sz="2600" dirty="0" smtClean="0">
                <a:solidFill>
                  <a:schemeClr val="tx1"/>
                </a:solidFill>
              </a:rPr>
              <a:t>little speech and </a:t>
            </a:r>
            <a:r>
              <a:rPr lang="en-AU" sz="2600" dirty="0">
                <a:solidFill>
                  <a:schemeClr val="tx1"/>
                </a:solidFill>
              </a:rPr>
              <a:t>others appear to have normal speech. </a:t>
            </a:r>
            <a:r>
              <a:rPr lang="en-AU" sz="2600" dirty="0" smtClean="0">
                <a:solidFill>
                  <a:schemeClr val="tx1"/>
                </a:solidFill>
              </a:rPr>
              <a:t/>
            </a:r>
            <a:br>
              <a:rPr lang="en-AU" sz="2600" dirty="0" smtClean="0">
                <a:solidFill>
                  <a:schemeClr val="tx1"/>
                </a:solidFill>
              </a:rPr>
            </a:br>
            <a:r>
              <a:rPr lang="en-AU" sz="2000" i="1" dirty="0" smtClean="0">
                <a:solidFill>
                  <a:schemeClr val="tx1"/>
                </a:solidFill>
              </a:rPr>
              <a:t>May </a:t>
            </a:r>
            <a:r>
              <a:rPr lang="en-AU" sz="2000" i="1" dirty="0">
                <a:solidFill>
                  <a:schemeClr val="tx1"/>
                </a:solidFill>
              </a:rPr>
              <a:t>say odd and inappropriate things, repeat verbal statements made by another </a:t>
            </a:r>
            <a:r>
              <a:rPr lang="en-AU" sz="2000" i="1" dirty="0" smtClean="0">
                <a:solidFill>
                  <a:schemeClr val="tx1"/>
                </a:solidFill>
              </a:rPr>
              <a:t>person, </a:t>
            </a:r>
            <a:r>
              <a:rPr lang="en-AU" sz="2000" i="1" dirty="0">
                <a:solidFill>
                  <a:schemeClr val="tx1"/>
                </a:solidFill>
              </a:rPr>
              <a:t>talk about one specific topic for long periods of </a:t>
            </a:r>
            <a:r>
              <a:rPr lang="en-AU" sz="2000" i="1" dirty="0" smtClean="0">
                <a:solidFill>
                  <a:schemeClr val="tx1"/>
                </a:solidFill>
              </a:rPr>
              <a:t>time, say </a:t>
            </a:r>
            <a:r>
              <a:rPr lang="en-AU" sz="2000" i="1" dirty="0">
                <a:solidFill>
                  <a:schemeClr val="tx1"/>
                </a:solidFill>
              </a:rPr>
              <a:t>things that are not relevant to the current conversation. </a:t>
            </a:r>
            <a:r>
              <a:rPr lang="en-AU" sz="2000" i="1" dirty="0" smtClean="0">
                <a:solidFill>
                  <a:schemeClr val="tx1"/>
                </a:solidFill>
              </a:rPr>
              <a:t/>
            </a:r>
            <a:br>
              <a:rPr lang="en-AU" sz="2000" i="1" dirty="0" smtClean="0">
                <a:solidFill>
                  <a:schemeClr val="tx1"/>
                </a:solidFill>
              </a:rPr>
            </a:br>
            <a:endParaRPr lang="en-AU" sz="2000" i="1" dirty="0" smtClean="0">
              <a:solidFill>
                <a:schemeClr val="tx1"/>
              </a:solidFill>
            </a:endParaRPr>
          </a:p>
          <a:p>
            <a:r>
              <a:rPr lang="en-AU" sz="2600" dirty="0">
                <a:solidFill>
                  <a:schemeClr val="tx1"/>
                </a:solidFill>
              </a:rPr>
              <a:t>D</a:t>
            </a:r>
            <a:r>
              <a:rPr lang="en-AU" sz="2600" dirty="0" smtClean="0">
                <a:solidFill>
                  <a:schemeClr val="tx1"/>
                </a:solidFill>
              </a:rPr>
              <a:t>ifficult </a:t>
            </a:r>
            <a:r>
              <a:rPr lang="en-AU" sz="2600" dirty="0">
                <a:solidFill>
                  <a:schemeClr val="tx1"/>
                </a:solidFill>
              </a:rPr>
              <a:t>to keep eye contact with others and understand non-verbal communication such as facial expressions and hand gestures including pointing. </a:t>
            </a:r>
            <a:endParaRPr lang="en-AU" dirty="0">
              <a:solidFill>
                <a:schemeClr val="tx1"/>
              </a:solidFill>
            </a:endParaRPr>
          </a:p>
        </p:txBody>
      </p:sp>
      <p:sp>
        <p:nvSpPr>
          <p:cNvPr id="2" name="Title 1"/>
          <p:cNvSpPr>
            <a:spLocks noGrp="1"/>
          </p:cNvSpPr>
          <p:nvPr>
            <p:ph type="title"/>
          </p:nvPr>
        </p:nvSpPr>
        <p:spPr/>
        <p:txBody>
          <a:bodyPr>
            <a:normAutofit fontScale="90000"/>
          </a:bodyPr>
          <a:lstStyle/>
          <a:p>
            <a:r>
              <a:rPr lang="en-AU" dirty="0" smtClean="0"/>
              <a:t>1. Verbal and non-verbal Communication </a:t>
            </a:r>
            <a:endParaRPr lang="en-AU" dirty="0"/>
          </a:p>
        </p:txBody>
      </p:sp>
    </p:spTree>
    <p:extLst>
      <p:ext uri="{BB962C8B-B14F-4D97-AF65-F5344CB8AC3E}">
        <p14:creationId xmlns:p14="http://schemas.microsoft.com/office/powerpoint/2010/main" val="3740356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76872"/>
            <a:ext cx="7408333" cy="3849291"/>
          </a:xfrm>
        </p:spPr>
        <p:txBody>
          <a:bodyPr/>
          <a:lstStyle/>
          <a:p>
            <a:r>
              <a:rPr lang="en-AU" sz="2400" dirty="0">
                <a:solidFill>
                  <a:schemeClr val="tx1"/>
                </a:solidFill>
              </a:rPr>
              <a:t>D</a:t>
            </a:r>
            <a:r>
              <a:rPr lang="en-AU" sz="2400" dirty="0" smtClean="0">
                <a:solidFill>
                  <a:schemeClr val="tx1"/>
                </a:solidFill>
              </a:rPr>
              <a:t>ifficulty </a:t>
            </a:r>
            <a:r>
              <a:rPr lang="en-AU" sz="2400" dirty="0">
                <a:solidFill>
                  <a:schemeClr val="tx1"/>
                </a:solidFill>
              </a:rPr>
              <a:t>following social rules, </a:t>
            </a:r>
            <a:r>
              <a:rPr lang="en-AU" sz="2400" dirty="0" smtClean="0">
                <a:solidFill>
                  <a:schemeClr val="tx1"/>
                </a:solidFill>
              </a:rPr>
              <a:t>making  </a:t>
            </a:r>
            <a:r>
              <a:rPr lang="en-AU" sz="2400" dirty="0">
                <a:solidFill>
                  <a:schemeClr val="tx1"/>
                </a:solidFill>
              </a:rPr>
              <a:t>them appear unfriendly. </a:t>
            </a:r>
            <a:br>
              <a:rPr lang="en-AU" sz="2400" dirty="0">
                <a:solidFill>
                  <a:schemeClr val="tx1"/>
                </a:solidFill>
              </a:rPr>
            </a:br>
            <a:r>
              <a:rPr lang="en-AU" sz="2000" i="1" dirty="0">
                <a:solidFill>
                  <a:schemeClr val="tx1"/>
                </a:solidFill>
              </a:rPr>
              <a:t>T</a:t>
            </a:r>
            <a:r>
              <a:rPr lang="en-AU" sz="2000" i="1" dirty="0" smtClean="0">
                <a:solidFill>
                  <a:schemeClr val="tx1"/>
                </a:solidFill>
              </a:rPr>
              <a:t>end </a:t>
            </a:r>
            <a:r>
              <a:rPr lang="en-AU" sz="2000" i="1" dirty="0">
                <a:solidFill>
                  <a:schemeClr val="tx1"/>
                </a:solidFill>
              </a:rPr>
              <a:t>to avoid looking at the person talking and do not appear to be </a:t>
            </a:r>
            <a:r>
              <a:rPr lang="en-AU" sz="2000" i="1" dirty="0" smtClean="0">
                <a:solidFill>
                  <a:schemeClr val="tx1"/>
                </a:solidFill>
              </a:rPr>
              <a:t>listening.</a:t>
            </a:r>
            <a:r>
              <a:rPr lang="en-AU" sz="2400" i="1" dirty="0" smtClean="0">
                <a:solidFill>
                  <a:schemeClr val="tx1"/>
                </a:solidFill>
              </a:rPr>
              <a:t/>
            </a:r>
            <a:br>
              <a:rPr lang="en-AU" sz="2400" i="1" dirty="0" smtClean="0">
                <a:solidFill>
                  <a:schemeClr val="tx1"/>
                </a:solidFill>
              </a:rPr>
            </a:br>
            <a:endParaRPr lang="en-AU" sz="2400" i="1" dirty="0" smtClean="0">
              <a:solidFill>
                <a:schemeClr val="tx1"/>
              </a:solidFill>
            </a:endParaRPr>
          </a:p>
          <a:p>
            <a:r>
              <a:rPr lang="en-AU" sz="2400" dirty="0" smtClean="0">
                <a:solidFill>
                  <a:schemeClr val="tx1"/>
                </a:solidFill>
              </a:rPr>
              <a:t>When </a:t>
            </a:r>
            <a:r>
              <a:rPr lang="en-AU" sz="2400" dirty="0">
                <a:solidFill>
                  <a:schemeClr val="tx1"/>
                </a:solidFill>
              </a:rPr>
              <a:t>interacting with </a:t>
            </a:r>
            <a:r>
              <a:rPr lang="en-AU" sz="2400" dirty="0" smtClean="0">
                <a:solidFill>
                  <a:schemeClr val="tx1"/>
                </a:solidFill>
              </a:rPr>
              <a:t>others, may </a:t>
            </a:r>
            <a:r>
              <a:rPr lang="en-AU" sz="2400" dirty="0">
                <a:solidFill>
                  <a:schemeClr val="tx1"/>
                </a:solidFill>
              </a:rPr>
              <a:t>not follow common social behaviours. </a:t>
            </a:r>
            <a:r>
              <a:rPr lang="en-AU" sz="2400" dirty="0" smtClean="0">
                <a:solidFill>
                  <a:schemeClr val="tx1"/>
                </a:solidFill>
              </a:rPr>
              <a:t/>
            </a:r>
            <a:br>
              <a:rPr lang="en-AU" sz="2400" dirty="0" smtClean="0">
                <a:solidFill>
                  <a:schemeClr val="tx1"/>
                </a:solidFill>
              </a:rPr>
            </a:br>
            <a:r>
              <a:rPr lang="en-AU" sz="2000" i="1" dirty="0" smtClean="0">
                <a:solidFill>
                  <a:schemeClr val="tx1"/>
                </a:solidFill>
              </a:rPr>
              <a:t>May touch </a:t>
            </a:r>
            <a:r>
              <a:rPr lang="en-AU" sz="2000" i="1" dirty="0">
                <a:solidFill>
                  <a:schemeClr val="tx1"/>
                </a:solidFill>
              </a:rPr>
              <a:t>and even lick others, or make blunt and impolite comments.</a:t>
            </a:r>
          </a:p>
          <a:p>
            <a:endParaRPr lang="en-AU" dirty="0"/>
          </a:p>
        </p:txBody>
      </p:sp>
      <p:sp>
        <p:nvSpPr>
          <p:cNvPr id="2" name="Title 1"/>
          <p:cNvSpPr>
            <a:spLocks noGrp="1"/>
          </p:cNvSpPr>
          <p:nvPr>
            <p:ph type="title"/>
          </p:nvPr>
        </p:nvSpPr>
        <p:spPr/>
        <p:txBody>
          <a:bodyPr>
            <a:normAutofit fontScale="90000"/>
          </a:bodyPr>
          <a:lstStyle/>
          <a:p>
            <a:r>
              <a:rPr lang="en-AU" dirty="0" smtClean="0"/>
              <a:t>2. Social Awareness and Interaction</a:t>
            </a:r>
            <a:endParaRPr lang="en-AU" dirty="0"/>
          </a:p>
        </p:txBody>
      </p:sp>
    </p:spTree>
    <p:extLst>
      <p:ext uri="{BB962C8B-B14F-4D97-AF65-F5344CB8AC3E}">
        <p14:creationId xmlns:p14="http://schemas.microsoft.com/office/powerpoint/2010/main" val="753248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276872"/>
            <a:ext cx="7992887" cy="3849291"/>
          </a:xfrm>
        </p:spPr>
        <p:txBody>
          <a:bodyPr>
            <a:normAutofit fontScale="92500"/>
          </a:bodyPr>
          <a:lstStyle/>
          <a:p>
            <a:r>
              <a:rPr lang="en-AU" dirty="0" smtClean="0">
                <a:solidFill>
                  <a:schemeClr val="tx1"/>
                </a:solidFill>
              </a:rPr>
              <a:t>Rarely </a:t>
            </a:r>
            <a:r>
              <a:rPr lang="en-AU" dirty="0">
                <a:solidFill>
                  <a:schemeClr val="tx1"/>
                </a:solidFill>
              </a:rPr>
              <a:t>play games or engage in imaginative </a:t>
            </a:r>
            <a:r>
              <a:rPr lang="en-AU" dirty="0" smtClean="0">
                <a:solidFill>
                  <a:schemeClr val="tx1"/>
                </a:solidFill>
              </a:rPr>
              <a:t>play. </a:t>
            </a:r>
            <a:br>
              <a:rPr lang="en-AU" dirty="0" smtClean="0">
                <a:solidFill>
                  <a:schemeClr val="tx1"/>
                </a:solidFill>
              </a:rPr>
            </a:br>
            <a:r>
              <a:rPr lang="en-AU" sz="2200" i="1" dirty="0" smtClean="0">
                <a:solidFill>
                  <a:schemeClr val="tx1"/>
                </a:solidFill>
              </a:rPr>
              <a:t>May </a:t>
            </a:r>
            <a:r>
              <a:rPr lang="en-AU" sz="2200" i="1" dirty="0">
                <a:solidFill>
                  <a:schemeClr val="tx1"/>
                </a:solidFill>
              </a:rPr>
              <a:t>use toys and other objects in unusual ways (e.g., lining up objects, spinning and flicking objects). </a:t>
            </a:r>
            <a:endParaRPr lang="en-AU" i="1" dirty="0">
              <a:solidFill>
                <a:schemeClr val="tx1"/>
              </a:solidFill>
            </a:endParaRPr>
          </a:p>
          <a:p>
            <a:r>
              <a:rPr lang="en-AU" dirty="0">
                <a:solidFill>
                  <a:schemeClr val="tx1"/>
                </a:solidFill>
              </a:rPr>
              <a:t>C</a:t>
            </a:r>
            <a:r>
              <a:rPr lang="en-AU" dirty="0" smtClean="0">
                <a:solidFill>
                  <a:schemeClr val="tx1"/>
                </a:solidFill>
              </a:rPr>
              <a:t>an </a:t>
            </a:r>
            <a:r>
              <a:rPr lang="en-AU" dirty="0">
                <a:solidFill>
                  <a:schemeClr val="tx1"/>
                </a:solidFill>
              </a:rPr>
              <a:t>become obsessed with an item such as a piece of string or a pencil and carry it around constantly, and may </a:t>
            </a:r>
            <a:r>
              <a:rPr lang="en-AU" dirty="0" smtClean="0">
                <a:solidFill>
                  <a:schemeClr val="tx1"/>
                </a:solidFill>
              </a:rPr>
              <a:t>collect.</a:t>
            </a:r>
          </a:p>
          <a:p>
            <a:r>
              <a:rPr lang="en-AU" dirty="0" smtClean="0">
                <a:solidFill>
                  <a:schemeClr val="tx1"/>
                </a:solidFill>
              </a:rPr>
              <a:t> May be more </a:t>
            </a:r>
            <a:r>
              <a:rPr lang="en-AU" dirty="0">
                <a:solidFill>
                  <a:schemeClr val="tx1"/>
                </a:solidFill>
              </a:rPr>
              <a:t>sensitive to touch and the taste or texture of some foods. </a:t>
            </a:r>
            <a:r>
              <a:rPr lang="en-AU" dirty="0" smtClean="0">
                <a:solidFill>
                  <a:schemeClr val="tx1"/>
                </a:solidFill>
              </a:rPr>
              <a:t/>
            </a:r>
            <a:br>
              <a:rPr lang="en-AU" dirty="0" smtClean="0">
                <a:solidFill>
                  <a:schemeClr val="tx1"/>
                </a:solidFill>
              </a:rPr>
            </a:br>
            <a:r>
              <a:rPr lang="en-AU" sz="2200" i="1" dirty="0" smtClean="0">
                <a:solidFill>
                  <a:schemeClr val="tx1"/>
                </a:solidFill>
              </a:rPr>
              <a:t>Rejecting a </a:t>
            </a:r>
            <a:r>
              <a:rPr lang="en-AU" sz="2200" i="1" dirty="0">
                <a:solidFill>
                  <a:schemeClr val="tx1"/>
                </a:solidFill>
              </a:rPr>
              <a:t>family member trying to give them a cuddle or insisting that all labels are cut off their clothes because the touch of them on their skin is unbearable. </a:t>
            </a:r>
          </a:p>
          <a:p>
            <a:r>
              <a:rPr lang="en-AU" dirty="0">
                <a:solidFill>
                  <a:schemeClr val="tx1"/>
                </a:solidFill>
              </a:rPr>
              <a:t>D</a:t>
            </a:r>
            <a:r>
              <a:rPr lang="en-AU" dirty="0" smtClean="0">
                <a:solidFill>
                  <a:schemeClr val="tx1"/>
                </a:solidFill>
              </a:rPr>
              <a:t>islike </a:t>
            </a:r>
            <a:r>
              <a:rPr lang="en-AU" dirty="0">
                <a:solidFill>
                  <a:schemeClr val="tx1"/>
                </a:solidFill>
              </a:rPr>
              <a:t>change and being in new situations. </a:t>
            </a:r>
          </a:p>
        </p:txBody>
      </p:sp>
      <p:sp>
        <p:nvSpPr>
          <p:cNvPr id="2" name="Title 1"/>
          <p:cNvSpPr>
            <a:spLocks noGrp="1"/>
          </p:cNvSpPr>
          <p:nvPr>
            <p:ph type="title"/>
          </p:nvPr>
        </p:nvSpPr>
        <p:spPr/>
        <p:txBody>
          <a:bodyPr/>
          <a:lstStyle/>
          <a:p>
            <a:r>
              <a:rPr lang="en-AU" dirty="0" smtClean="0"/>
              <a:t>3. Interests and Activities</a:t>
            </a:r>
            <a:endParaRPr lang="en-AU" dirty="0"/>
          </a:p>
        </p:txBody>
      </p:sp>
    </p:spTree>
    <p:extLst>
      <p:ext uri="{BB962C8B-B14F-4D97-AF65-F5344CB8AC3E}">
        <p14:creationId xmlns:p14="http://schemas.microsoft.com/office/powerpoint/2010/main" val="997897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DECD Resources</a:t>
            </a:r>
            <a:endParaRPr lang="en-AU" dirty="0"/>
          </a:p>
        </p:txBody>
      </p:sp>
      <p:sp>
        <p:nvSpPr>
          <p:cNvPr id="5" name="Content Placeholder 4"/>
          <p:cNvSpPr>
            <a:spLocks noGrp="1"/>
          </p:cNvSpPr>
          <p:nvPr>
            <p:ph idx="1"/>
          </p:nvPr>
        </p:nvSpPr>
        <p:spPr/>
        <p:txBody>
          <a:bodyPr>
            <a:normAutofit fontScale="92500" lnSpcReduction="20000"/>
          </a:bodyPr>
          <a:lstStyle/>
          <a:p>
            <a:r>
              <a:rPr lang="en-GB" dirty="0" smtClean="0"/>
              <a:t>Most info has been moved to the DECD Intranet, not accessible to the general public</a:t>
            </a:r>
          </a:p>
          <a:p>
            <a:r>
              <a:rPr lang="en-AU" dirty="0" smtClean="0"/>
              <a:t>The Special Education section has a page on Autism Intervention Program</a:t>
            </a:r>
          </a:p>
          <a:p>
            <a:pPr lvl="1"/>
            <a:r>
              <a:rPr lang="en-AU" dirty="0" smtClean="0">
                <a:hlinkClick r:id="rId2"/>
              </a:rPr>
              <a:t>http://www.decd.sa.gov.au/speced/</a:t>
            </a:r>
            <a:r>
              <a:rPr lang="en-AU" dirty="0" smtClean="0"/>
              <a:t> </a:t>
            </a:r>
          </a:p>
          <a:p>
            <a:pPr lvl="1"/>
            <a:r>
              <a:rPr lang="en-GB" dirty="0" smtClean="0"/>
              <a:t>Short-term program (up to 8 terms)</a:t>
            </a:r>
          </a:p>
          <a:p>
            <a:pPr lvl="1"/>
            <a:r>
              <a:rPr lang="en-GB" dirty="0" smtClean="0"/>
              <a:t>Offered at The Heights Pre-school and R-12 School, and Blackwood Primary and High Schools</a:t>
            </a:r>
          </a:p>
          <a:p>
            <a:pPr lvl="1"/>
            <a:r>
              <a:rPr lang="en-GB" dirty="0" smtClean="0"/>
              <a:t>Intensive focus on key areas of challenge for students with Autism and </a:t>
            </a:r>
            <a:r>
              <a:rPr lang="en-GB" dirty="0" err="1" smtClean="0"/>
              <a:t>Aspergers</a:t>
            </a:r>
            <a:r>
              <a:rPr lang="en-GB" dirty="0" smtClean="0"/>
              <a:t>, and transition back to the student’s local school</a:t>
            </a:r>
          </a:p>
        </p:txBody>
      </p:sp>
    </p:spTree>
    <p:extLst>
      <p:ext uri="{BB962C8B-B14F-4D97-AF65-F5344CB8AC3E}">
        <p14:creationId xmlns:p14="http://schemas.microsoft.com/office/powerpoint/2010/main" val="495750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172" t="16857" r="23012" b="13601"/>
          <a:stretch/>
        </p:blipFill>
        <p:spPr>
          <a:xfrm>
            <a:off x="1184051" y="1394910"/>
            <a:ext cx="6523956" cy="4489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4"/>
          <p:cNvSpPr txBox="1">
            <a:spLocks/>
          </p:cNvSpPr>
          <p:nvPr/>
        </p:nvSpPr>
        <p:spPr>
          <a:xfrm>
            <a:off x="1303986" y="1060092"/>
            <a:ext cx="7051183" cy="66963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None/>
            </a:pPr>
            <a:r>
              <a:rPr lang="en-AU" sz="1500" dirty="0">
                <a:hlinkClick r:id="rId3"/>
              </a:rPr>
              <a:t>http://www.decd.sa.gov.au/docs/documents/1/asdstartingguide.pdf</a:t>
            </a:r>
            <a:endParaRPr lang="en-AU" sz="1500" dirty="0"/>
          </a:p>
        </p:txBody>
      </p:sp>
      <p:sp>
        <p:nvSpPr>
          <p:cNvPr id="5" name="Content Placeholder 4"/>
          <p:cNvSpPr>
            <a:spLocks noGrp="1"/>
          </p:cNvSpPr>
          <p:nvPr>
            <p:ph idx="1"/>
          </p:nvPr>
        </p:nvSpPr>
        <p:spPr>
          <a:xfrm>
            <a:off x="1956784" y="4821495"/>
            <a:ext cx="5341513" cy="893472"/>
          </a:xfrm>
          <a:solidFill>
            <a:schemeClr val="accent3">
              <a:lumMod val="20000"/>
              <a:lumOff val="80000"/>
            </a:schemeClr>
          </a:solidFill>
          <a:ln>
            <a:solidFill>
              <a:schemeClr val="tx1"/>
            </a:solidFill>
          </a:ln>
        </p:spPr>
        <p:txBody>
          <a:bodyPr>
            <a:normAutofit fontScale="55000" lnSpcReduction="20000"/>
          </a:bodyPr>
          <a:lstStyle/>
          <a:p>
            <a:pPr>
              <a:lnSpc>
                <a:spcPct val="120000"/>
              </a:lnSpc>
            </a:pPr>
            <a:r>
              <a:rPr lang="en-GB" dirty="0" smtClean="0"/>
              <a:t>Due for review in 2010, says “currently under review”</a:t>
            </a:r>
          </a:p>
          <a:p>
            <a:pPr>
              <a:lnSpc>
                <a:spcPct val="120000"/>
              </a:lnSpc>
            </a:pPr>
            <a:r>
              <a:rPr lang="en-GB" dirty="0" smtClean="0"/>
              <a:t>Aimed at teachers, with a student in their class who has been newly identified with Autistic Disorder or Asperger’s Disorder</a:t>
            </a:r>
          </a:p>
          <a:p>
            <a:pPr lvl="1">
              <a:lnSpc>
                <a:spcPct val="120000"/>
              </a:lnSpc>
            </a:pPr>
            <a:endParaRPr lang="en-AU" sz="1500" dirty="0"/>
          </a:p>
          <a:p>
            <a:pPr lvl="1">
              <a:lnSpc>
                <a:spcPct val="120000"/>
              </a:lnSpc>
            </a:pPr>
            <a:endParaRPr lang="en-AU" sz="1500" dirty="0"/>
          </a:p>
        </p:txBody>
      </p:sp>
    </p:spTree>
    <p:extLst>
      <p:ext uri="{BB962C8B-B14F-4D97-AF65-F5344CB8AC3E}">
        <p14:creationId xmlns:p14="http://schemas.microsoft.com/office/powerpoint/2010/main" val="25400661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710</TotalTime>
  <Words>1328</Words>
  <Application>Microsoft Office PowerPoint</Application>
  <PresentationFormat>On-screen Show (4:3)</PresentationFormat>
  <Paragraphs>138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Candara</vt:lpstr>
      <vt:lpstr>Symbol</vt:lpstr>
      <vt:lpstr>Wingdings</vt:lpstr>
      <vt:lpstr>Waveform</vt:lpstr>
      <vt:lpstr>PowerPoint Presentation</vt:lpstr>
      <vt:lpstr>Presentation Outline</vt:lpstr>
      <vt:lpstr>PowerPoint Presentation</vt:lpstr>
      <vt:lpstr>PowerPoint Presentation</vt:lpstr>
      <vt:lpstr>1. Verbal and non-verbal Communication </vt:lpstr>
      <vt:lpstr>2. Social Awareness and Interaction</vt:lpstr>
      <vt:lpstr>3. Interests and Activities</vt:lpstr>
      <vt:lpstr>DECD Resources</vt:lpstr>
      <vt:lpstr>PowerPoint Presentation</vt:lpstr>
      <vt:lpstr>Autism Spectrum Disorders: A Starting Guide for Teachers</vt:lpstr>
      <vt:lpstr>Autism SA</vt:lpstr>
      <vt:lpstr>Autism SA </vt:lpstr>
      <vt:lpstr>Transitioning to Secondary School with a Autism Spectrum Disorder.</vt:lpstr>
      <vt:lpstr>About the transition!</vt:lpstr>
      <vt:lpstr>Helpful Resource “Learning Links”</vt:lpstr>
      <vt:lpstr>Helpful Resource “Autism Education Trust”</vt:lpstr>
      <vt:lpstr>More about the difficulty of transitions!</vt:lpstr>
      <vt:lpstr>How we can best use this toolkit!</vt:lpstr>
      <vt:lpstr>Autism Speaks</vt:lpstr>
      <vt:lpstr>Toolkits</vt:lpstr>
      <vt:lpstr>PowerPoint Presentation</vt:lpstr>
      <vt:lpstr>School Community Toolkit</vt:lpstr>
      <vt:lpstr>PowerPoint Presentation</vt:lpstr>
      <vt:lpstr>Useful Resources</vt:lpstr>
      <vt:lpstr>Strategies for teaching student with ASD</vt:lpstr>
      <vt:lpstr>Sue Larkey</vt:lpstr>
      <vt:lpstr>Educating children about autism in an inclusive classroom </vt:lpstr>
      <vt:lpstr>10 activities for children with Autism </vt:lpstr>
      <vt:lpstr>Conclusion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Cassai</dc:creator>
  <cp:lastModifiedBy>Sally Morgan</cp:lastModifiedBy>
  <cp:revision>19</cp:revision>
  <dcterms:created xsi:type="dcterms:W3CDTF">2015-08-09T23:40:04Z</dcterms:created>
  <dcterms:modified xsi:type="dcterms:W3CDTF">2015-08-11T05:31:31Z</dcterms:modified>
</cp:coreProperties>
</file>