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9" r:id="rId6"/>
    <p:sldId id="262" r:id="rId7"/>
    <p:sldId id="268" r:id="rId8"/>
    <p:sldId id="270" r:id="rId9"/>
    <p:sldId id="263" r:id="rId10"/>
    <p:sldId id="264" r:id="rId11"/>
    <p:sldId id="266" r:id="rId12"/>
    <p:sldId id="267" r:id="rId13"/>
    <p:sldId id="271" r:id="rId14"/>
    <p:sldId id="272" r:id="rId15"/>
    <p:sldId id="274" r:id="rId16"/>
    <p:sldId id="275" r:id="rId17"/>
    <p:sldId id="276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22C873-9835-4F8A-97EE-A0E0FD3D8C00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FF10E8-9C24-4039-8001-2B74F57AB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ubbl.u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=225&amp;v=NW1k4wNEq1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.au/url?sa=i&amp;rct=j&amp;q=&amp;esrc=s&amp;source=images&amp;cd=&amp;ved=0CAcQjRw&amp;url=https://thechronicleflask.wordpress.com/tag/reactivity/&amp;ei=cqRKVZTELMK0uATh8oCwCQ&amp;bvm=bv.92765956,d.cGU&amp;psig=AFQjCNFdF8b5CAEezRnMjO2IsFJhsP20mw&amp;ust=143104151737933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hechronicleflask.wordpress.com/tag/reactivity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reactivity of metals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3.7 Metal Production</a:t>
            </a:r>
            <a:endParaRPr lang="en-US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Blast Furnace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8BE66D6-98AA-4405-89F5-89A813A73F9C}" type="datetime1">
              <a:rPr lang="en-GB"/>
              <a:pPr/>
              <a:t>07/05/2015</a:t>
            </a:fld>
            <a:endParaRPr lang="en-GB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882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371600" y="1524000"/>
            <a:ext cx="3886200" cy="4830763"/>
            <a:chOff x="1488" y="912"/>
            <a:chExt cx="2448" cy="3043"/>
          </a:xfrm>
        </p:grpSpPr>
        <p:pic>
          <p:nvPicPr>
            <p:cNvPr id="6" name="Picture 14" descr="Blast furnace 2"/>
            <p:cNvPicPr>
              <a:picLocks noChangeAspect="1" noChangeArrowheads="1"/>
            </p:cNvPicPr>
            <p:nvPr/>
          </p:nvPicPr>
          <p:blipFill>
            <a:blip r:embed="rId2"/>
            <a:srcRect l="20779" r="28571"/>
            <a:stretch>
              <a:fillRect/>
            </a:stretch>
          </p:blipFill>
          <p:spPr bwMode="auto">
            <a:xfrm>
              <a:off x="1776" y="912"/>
              <a:ext cx="1872" cy="3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3552" y="2928"/>
              <a:ext cx="384" cy="10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3312" y="1776"/>
              <a:ext cx="384" cy="10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3120" y="912"/>
              <a:ext cx="720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1488" y="3312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657600" y="1066800"/>
            <a:ext cx="5181600" cy="1006475"/>
            <a:chOff x="2304" y="672"/>
            <a:chExt cx="3264" cy="634"/>
          </a:xfrm>
        </p:grpSpPr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2832" y="672"/>
              <a:ext cx="273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chemeClr val="accent2"/>
                  </a:solidFill>
                </a:rPr>
                <a:t>1) HAEMATITE (iron ore), limestone and coke (carbon) are fed in here</a:t>
              </a:r>
            </a:p>
          </p:txBody>
        </p:sp>
        <p:sp>
          <p:nvSpPr>
            <p:cNvPr id="13" name="AutoShape 22"/>
            <p:cNvSpPr>
              <a:spLocks noChangeArrowheads="1"/>
            </p:cNvSpPr>
            <p:nvPr/>
          </p:nvSpPr>
          <p:spPr bwMode="auto">
            <a:xfrm>
              <a:off x="2304" y="1200"/>
              <a:ext cx="480" cy="96"/>
            </a:xfrm>
            <a:prstGeom prst="leftArrow">
              <a:avLst>
                <a:gd name="adj1" fmla="val 50000"/>
                <a:gd name="adj2" fmla="val 125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304800" y="2438400"/>
            <a:ext cx="1828800" cy="2552700"/>
            <a:chOff x="192" y="1536"/>
            <a:chExt cx="1152" cy="1608"/>
          </a:xfrm>
        </p:grpSpPr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192" y="1536"/>
              <a:ext cx="115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FF0066"/>
                  </a:solidFill>
                </a:rPr>
                <a:t>2) Hot air is blasted in here</a:t>
              </a:r>
            </a:p>
          </p:txBody>
        </p:sp>
        <p:sp>
          <p:nvSpPr>
            <p:cNvPr id="16" name="AutoShape 24"/>
            <p:cNvSpPr>
              <a:spLocks noChangeArrowheads="1"/>
            </p:cNvSpPr>
            <p:nvPr/>
          </p:nvSpPr>
          <p:spPr bwMode="auto">
            <a:xfrm rot="4188369">
              <a:off x="364" y="2468"/>
              <a:ext cx="1224" cy="128"/>
            </a:xfrm>
            <a:prstGeom prst="rightArrow">
              <a:avLst>
                <a:gd name="adj1" fmla="val 50000"/>
                <a:gd name="adj2" fmla="val 239063"/>
              </a:avLst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6"/>
          <p:cNvGrpSpPr>
            <a:grpSpLocks/>
          </p:cNvGrpSpPr>
          <p:nvPr/>
        </p:nvGrpSpPr>
        <p:grpSpPr bwMode="auto">
          <a:xfrm>
            <a:off x="4191000" y="2590800"/>
            <a:ext cx="4953000" cy="2073275"/>
            <a:chOff x="2640" y="1632"/>
            <a:chExt cx="3120" cy="1306"/>
          </a:xfrm>
        </p:grpSpPr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3360" y="1632"/>
              <a:ext cx="2400" cy="1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CC6600"/>
                  </a:solidFill>
                </a:rPr>
                <a:t>3) The carbon reacts with oxygen from the air to form carbon dioxide.</a:t>
              </a:r>
            </a:p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CC6600"/>
                  </a:solidFill>
                </a:rPr>
                <a:t>4) The carbon dioxide reacts with more carbon to form carbon monoxide</a:t>
              </a:r>
            </a:p>
          </p:txBody>
        </p:sp>
        <p:sp>
          <p:nvSpPr>
            <p:cNvPr id="19" name="AutoShape 26"/>
            <p:cNvSpPr>
              <a:spLocks noChangeArrowheads="1"/>
            </p:cNvSpPr>
            <p:nvPr/>
          </p:nvSpPr>
          <p:spPr bwMode="auto">
            <a:xfrm>
              <a:off x="2640" y="2256"/>
              <a:ext cx="720" cy="144"/>
            </a:xfrm>
            <a:prstGeom prst="leftArrow">
              <a:avLst>
                <a:gd name="adj1" fmla="val 50000"/>
                <a:gd name="adj2" fmla="val 125000"/>
              </a:avLst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0" y="5029200"/>
            <a:ext cx="2362200" cy="1006475"/>
            <a:chOff x="0" y="3168"/>
            <a:chExt cx="1488" cy="634"/>
          </a:xfrm>
        </p:grpSpPr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0" y="3168"/>
              <a:ext cx="144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006666"/>
                  </a:solidFill>
                </a:rPr>
                <a:t>6) Molten slag (waste) is tapped off here</a:t>
              </a:r>
            </a:p>
          </p:txBody>
        </p:sp>
        <p:sp>
          <p:nvSpPr>
            <p:cNvPr id="22" name="AutoShape 29"/>
            <p:cNvSpPr>
              <a:spLocks noChangeArrowheads="1"/>
            </p:cNvSpPr>
            <p:nvPr/>
          </p:nvSpPr>
          <p:spPr bwMode="auto">
            <a:xfrm>
              <a:off x="1152" y="3312"/>
              <a:ext cx="336" cy="14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0066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37"/>
          <p:cNvGrpSpPr>
            <a:grpSpLocks/>
          </p:cNvGrpSpPr>
          <p:nvPr/>
        </p:nvGrpSpPr>
        <p:grpSpPr bwMode="auto">
          <a:xfrm>
            <a:off x="3962400" y="4953000"/>
            <a:ext cx="5181600" cy="1006475"/>
            <a:chOff x="2496" y="3120"/>
            <a:chExt cx="3264" cy="634"/>
          </a:xfrm>
        </p:grpSpPr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3264" y="3120"/>
              <a:ext cx="249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666633"/>
                  </a:solidFill>
                </a:rPr>
                <a:t>5) Carbon monoxide reduces iron oxide to iron.  The molten iron is tapped off here</a:t>
              </a:r>
            </a:p>
          </p:txBody>
        </p:sp>
        <p:sp>
          <p:nvSpPr>
            <p:cNvPr id="25" name="AutoShape 30"/>
            <p:cNvSpPr>
              <a:spLocks noChangeArrowheads="1"/>
            </p:cNvSpPr>
            <p:nvPr/>
          </p:nvSpPr>
          <p:spPr bwMode="auto">
            <a:xfrm>
              <a:off x="2496" y="3504"/>
              <a:ext cx="768" cy="144"/>
            </a:xfrm>
            <a:prstGeom prst="leftArrow">
              <a:avLst>
                <a:gd name="adj1" fmla="val 50000"/>
                <a:gd name="adj2" fmla="val 133333"/>
              </a:avLst>
            </a:prstGeom>
            <a:solidFill>
              <a:srgbClr val="6666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228600" y="6172200"/>
            <a:ext cx="8686800" cy="466725"/>
            <a:chOff x="144" y="3888"/>
            <a:chExt cx="5472" cy="294"/>
          </a:xfrm>
        </p:grpSpPr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144" y="3888"/>
              <a:ext cx="54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</a:rPr>
                <a:t>Iron oxide + carbon monoxide		iron + carbon dioxide</a:t>
              </a:r>
            </a:p>
          </p:txBody>
        </p:sp>
        <p:sp>
          <p:nvSpPr>
            <p:cNvPr id="28" name="AutoShape 32"/>
            <p:cNvSpPr>
              <a:spLocks noChangeArrowheads="1"/>
            </p:cNvSpPr>
            <p:nvPr/>
          </p:nvSpPr>
          <p:spPr bwMode="auto">
            <a:xfrm>
              <a:off x="3024" y="3984"/>
              <a:ext cx="528" cy="96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Electrolysis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B71F7448-205E-4DA2-B8E5-1D535FEAFCD3}" type="datetime1">
              <a:rPr lang="en-GB"/>
              <a:pPr/>
              <a:t>07/05/2015</a:t>
            </a:fld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8826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Electrolysis is used to extract a HIGHLY REACTIVE metal.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47650" y="1733550"/>
            <a:ext cx="8534400" cy="4895850"/>
            <a:chOff x="240" y="1080"/>
            <a:chExt cx="5376" cy="3084"/>
          </a:xfrm>
        </p:grpSpPr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240" y="1080"/>
              <a:ext cx="5376" cy="3084"/>
              <a:chOff x="240" y="1080"/>
              <a:chExt cx="5376" cy="3084"/>
            </a:xfrm>
          </p:grpSpPr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240" y="1080"/>
                <a:ext cx="2736" cy="30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2"/>
              <p:cNvSpPr>
                <a:spLocks noChangeArrowheads="1"/>
              </p:cNvSpPr>
              <p:nvPr/>
            </p:nvSpPr>
            <p:spPr bwMode="auto">
              <a:xfrm>
                <a:off x="2928" y="3144"/>
                <a:ext cx="2688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1008" y="1560"/>
              <a:ext cx="432" cy="432"/>
              <a:chOff x="3360" y="2016"/>
              <a:chExt cx="432" cy="432"/>
            </a:xfrm>
          </p:grpSpPr>
          <p:sp>
            <p:nvSpPr>
              <p:cNvPr id="37" name="Oval 9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0"/>
              <p:cNvSpPr>
                <a:spLocks noChangeShapeType="1"/>
              </p:cNvSpPr>
              <p:nvPr/>
            </p:nvSpPr>
            <p:spPr bwMode="auto">
              <a:xfrm>
                <a:off x="3492" y="2232"/>
                <a:ext cx="192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1800" y="2388"/>
              <a:ext cx="432" cy="432"/>
              <a:chOff x="3360" y="2016"/>
              <a:chExt cx="432" cy="432"/>
            </a:xfrm>
          </p:grpSpPr>
          <p:sp>
            <p:nvSpPr>
              <p:cNvPr id="35" name="Oval 12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3492" y="2232"/>
                <a:ext cx="192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1128" y="3540"/>
              <a:ext cx="432" cy="432"/>
              <a:chOff x="3360" y="2016"/>
              <a:chExt cx="432" cy="432"/>
            </a:xfrm>
          </p:grpSpPr>
          <p:sp>
            <p:nvSpPr>
              <p:cNvPr id="33" name="Oval 18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9"/>
              <p:cNvSpPr>
                <a:spLocks noChangeShapeType="1"/>
              </p:cNvSpPr>
              <p:nvPr/>
            </p:nvSpPr>
            <p:spPr bwMode="auto">
              <a:xfrm>
                <a:off x="3492" y="2232"/>
                <a:ext cx="192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1476" y="1980"/>
              <a:ext cx="336" cy="336"/>
              <a:chOff x="3600" y="3360"/>
              <a:chExt cx="336" cy="336"/>
            </a:xfrm>
          </p:grpSpPr>
          <p:sp>
            <p:nvSpPr>
              <p:cNvPr id="31" name="Oval 25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26"/>
              <p:cNvSpPr>
                <a:spLocks noChangeArrowheads="1"/>
              </p:cNvSpPr>
              <p:nvPr/>
            </p:nvSpPr>
            <p:spPr bwMode="auto">
              <a:xfrm>
                <a:off x="3672" y="3432"/>
                <a:ext cx="168" cy="168"/>
              </a:xfrm>
              <a:prstGeom prst="plus">
                <a:avLst>
                  <a:gd name="adj" fmla="val 39287"/>
                </a:avLst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828" y="2772"/>
              <a:ext cx="336" cy="336"/>
              <a:chOff x="3600" y="3360"/>
              <a:chExt cx="336" cy="336"/>
            </a:xfrm>
          </p:grpSpPr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29"/>
              <p:cNvSpPr>
                <a:spLocks noChangeArrowheads="1"/>
              </p:cNvSpPr>
              <p:nvPr/>
            </p:nvSpPr>
            <p:spPr bwMode="auto">
              <a:xfrm>
                <a:off x="3672" y="3432"/>
                <a:ext cx="168" cy="168"/>
              </a:xfrm>
              <a:prstGeom prst="plus">
                <a:avLst>
                  <a:gd name="adj" fmla="val 39287"/>
                </a:avLst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30"/>
            <p:cNvGrpSpPr>
              <a:grpSpLocks/>
            </p:cNvGrpSpPr>
            <p:nvPr/>
          </p:nvGrpSpPr>
          <p:grpSpPr bwMode="auto">
            <a:xfrm>
              <a:off x="1872" y="3216"/>
              <a:ext cx="336" cy="336"/>
              <a:chOff x="3600" y="3360"/>
              <a:chExt cx="336" cy="336"/>
            </a:xfrm>
          </p:grpSpPr>
          <p:sp>
            <p:nvSpPr>
              <p:cNvPr id="27" name="Oval 3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utoShape 32"/>
              <p:cNvSpPr>
                <a:spLocks noChangeArrowheads="1"/>
              </p:cNvSpPr>
              <p:nvPr/>
            </p:nvSpPr>
            <p:spPr bwMode="auto">
              <a:xfrm>
                <a:off x="3672" y="3432"/>
                <a:ext cx="168" cy="168"/>
              </a:xfrm>
              <a:prstGeom prst="plus">
                <a:avLst>
                  <a:gd name="adj" fmla="val 39287"/>
                </a:avLst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Rectangle 35"/>
            <p:cNvSpPr>
              <a:spLocks noChangeArrowheads="1"/>
            </p:cNvSpPr>
            <p:nvPr/>
          </p:nvSpPr>
          <p:spPr bwMode="auto">
            <a:xfrm>
              <a:off x="336" y="1524"/>
              <a:ext cx="324" cy="2484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36"/>
            <p:cNvSpPr>
              <a:spLocks noChangeArrowheads="1"/>
            </p:cNvSpPr>
            <p:nvPr/>
          </p:nvSpPr>
          <p:spPr bwMode="auto">
            <a:xfrm>
              <a:off x="2556" y="1524"/>
              <a:ext cx="324" cy="2484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2556" y="1320"/>
              <a:ext cx="336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38"/>
            <p:cNvSpPr>
              <a:spLocks noChangeArrowheads="1"/>
            </p:cNvSpPr>
            <p:nvPr/>
          </p:nvSpPr>
          <p:spPr bwMode="auto">
            <a:xfrm>
              <a:off x="372" y="1224"/>
              <a:ext cx="228" cy="228"/>
            </a:xfrm>
            <a:prstGeom prst="plus">
              <a:avLst>
                <a:gd name="adj" fmla="val 40792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41"/>
            <p:cNvGrpSpPr>
              <a:grpSpLocks/>
            </p:cNvGrpSpPr>
            <p:nvPr/>
          </p:nvGrpSpPr>
          <p:grpSpPr bwMode="auto">
            <a:xfrm>
              <a:off x="3240" y="3192"/>
              <a:ext cx="2244" cy="948"/>
              <a:chOff x="3348" y="1164"/>
              <a:chExt cx="2244" cy="948"/>
            </a:xfrm>
          </p:grpSpPr>
          <p:grpSp>
            <p:nvGrpSpPr>
              <p:cNvPr id="19" name="Group 14"/>
              <p:cNvGrpSpPr>
                <a:grpSpLocks/>
              </p:cNvGrpSpPr>
              <p:nvPr/>
            </p:nvGrpSpPr>
            <p:grpSpPr bwMode="auto">
              <a:xfrm>
                <a:off x="3348" y="1164"/>
                <a:ext cx="432" cy="432"/>
                <a:chOff x="3360" y="2016"/>
                <a:chExt cx="432" cy="432"/>
              </a:xfrm>
            </p:grpSpPr>
            <p:sp>
              <p:nvSpPr>
                <p:cNvPr id="25" name="Oval 15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432" cy="432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6"/>
                <p:cNvSpPr>
                  <a:spLocks noChangeShapeType="1"/>
                </p:cNvSpPr>
                <p:nvPr/>
              </p:nvSpPr>
              <p:spPr bwMode="auto">
                <a:xfrm>
                  <a:off x="3492" y="2232"/>
                  <a:ext cx="192" cy="0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>
                <a:off x="3408" y="1776"/>
                <a:ext cx="336" cy="336"/>
                <a:chOff x="3600" y="3360"/>
                <a:chExt cx="336" cy="336"/>
              </a:xfrm>
            </p:grpSpPr>
            <p:sp>
              <p:nvSpPr>
                <p:cNvPr id="23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3360"/>
                  <a:ext cx="336" cy="33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AutoShape 22"/>
                <p:cNvSpPr>
                  <a:spLocks noChangeArrowheads="1"/>
                </p:cNvSpPr>
                <p:nvPr/>
              </p:nvSpPr>
              <p:spPr bwMode="auto">
                <a:xfrm>
                  <a:off x="3672" y="3432"/>
                  <a:ext cx="168" cy="168"/>
                </a:xfrm>
                <a:prstGeom prst="plus">
                  <a:avLst>
                    <a:gd name="adj" fmla="val 39287"/>
                  </a:avLst>
                </a:prstGeom>
                <a:solidFill>
                  <a:srgbClr val="00FFFF"/>
                </a:solidFill>
                <a:ln w="9525">
                  <a:solidFill>
                    <a:srgbClr val="00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Text Box 39"/>
              <p:cNvSpPr txBox="1">
                <a:spLocks noChangeArrowheads="1"/>
              </p:cNvSpPr>
              <p:nvPr/>
            </p:nvSpPr>
            <p:spPr bwMode="auto">
              <a:xfrm>
                <a:off x="3828" y="1224"/>
                <a:ext cx="17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tx1"/>
                    </a:solidFill>
                  </a:rPr>
                  <a:t>= chloride ion</a:t>
                </a:r>
              </a:p>
            </p:txBody>
          </p:sp>
          <p:sp>
            <p:nvSpPr>
              <p:cNvPr id="22" name="Text Box 40"/>
              <p:cNvSpPr txBox="1">
                <a:spLocks noChangeArrowheads="1"/>
              </p:cNvSpPr>
              <p:nvPr/>
            </p:nvSpPr>
            <p:spPr bwMode="auto">
              <a:xfrm>
                <a:off x="3840" y="1788"/>
                <a:ext cx="16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tx1"/>
                    </a:solidFill>
                  </a:rPr>
                  <a:t>= copper ion</a:t>
                </a:r>
              </a:p>
            </p:txBody>
          </p:sp>
        </p:grpSp>
      </p:grp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4743450" y="1733550"/>
            <a:ext cx="417195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500" dirty="0"/>
              <a:t>When we electrolysed copper chloride the negative chloride ions moved to the positive electrode and the positive copper ions moved to the negative </a:t>
            </a:r>
            <a:r>
              <a:rPr lang="en-GB" sz="2500" dirty="0" smtClean="0"/>
              <a:t>electrode</a:t>
            </a:r>
            <a:endParaRPr lang="en-GB" sz="2500" dirty="0"/>
          </a:p>
        </p:txBody>
      </p:sp>
      <p:grpSp>
        <p:nvGrpSpPr>
          <p:cNvPr id="42" name="Group 54"/>
          <p:cNvGrpSpPr>
            <a:grpSpLocks/>
          </p:cNvGrpSpPr>
          <p:nvPr/>
        </p:nvGrpSpPr>
        <p:grpSpPr bwMode="auto">
          <a:xfrm>
            <a:off x="1790700" y="3295650"/>
            <a:ext cx="2057400" cy="2209800"/>
            <a:chOff x="1128" y="2076"/>
            <a:chExt cx="1296" cy="1392"/>
          </a:xfrm>
        </p:grpSpPr>
        <p:sp>
          <p:nvSpPr>
            <p:cNvPr id="43" name="AutoShape 47"/>
            <p:cNvSpPr>
              <a:spLocks noChangeArrowheads="1"/>
            </p:cNvSpPr>
            <p:nvPr/>
          </p:nvSpPr>
          <p:spPr bwMode="auto">
            <a:xfrm>
              <a:off x="1788" y="2076"/>
              <a:ext cx="612" cy="180"/>
            </a:xfrm>
            <a:prstGeom prst="rightArrow">
              <a:avLst>
                <a:gd name="adj1" fmla="val 50000"/>
                <a:gd name="adj2" fmla="val 85000"/>
              </a:avLst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48"/>
            <p:cNvSpPr>
              <a:spLocks noChangeArrowheads="1"/>
            </p:cNvSpPr>
            <p:nvPr/>
          </p:nvSpPr>
          <p:spPr bwMode="auto">
            <a:xfrm>
              <a:off x="2160" y="3288"/>
              <a:ext cx="264" cy="180"/>
            </a:xfrm>
            <a:prstGeom prst="rightArrow">
              <a:avLst>
                <a:gd name="adj1" fmla="val 50000"/>
                <a:gd name="adj2" fmla="val 36667"/>
              </a:avLst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49"/>
            <p:cNvSpPr>
              <a:spLocks noChangeArrowheads="1"/>
            </p:cNvSpPr>
            <p:nvPr/>
          </p:nvSpPr>
          <p:spPr bwMode="auto">
            <a:xfrm>
              <a:off x="1128" y="2868"/>
              <a:ext cx="1200" cy="180"/>
            </a:xfrm>
            <a:prstGeom prst="rightArrow">
              <a:avLst>
                <a:gd name="adj1" fmla="val 50000"/>
                <a:gd name="adj2" fmla="val 166667"/>
              </a:avLst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53"/>
          <p:cNvGrpSpPr>
            <a:grpSpLocks/>
          </p:cNvGrpSpPr>
          <p:nvPr/>
        </p:nvGrpSpPr>
        <p:grpSpPr bwMode="auto">
          <a:xfrm>
            <a:off x="1028700" y="2647950"/>
            <a:ext cx="1581150" cy="3505200"/>
            <a:chOff x="648" y="1668"/>
            <a:chExt cx="996" cy="2208"/>
          </a:xfrm>
        </p:grpSpPr>
        <p:sp>
          <p:nvSpPr>
            <p:cNvPr id="47" name="AutoShape 50"/>
            <p:cNvSpPr>
              <a:spLocks noChangeArrowheads="1"/>
            </p:cNvSpPr>
            <p:nvPr/>
          </p:nvSpPr>
          <p:spPr bwMode="auto">
            <a:xfrm>
              <a:off x="648" y="1668"/>
              <a:ext cx="228" cy="216"/>
            </a:xfrm>
            <a:prstGeom prst="leftArrow">
              <a:avLst>
                <a:gd name="adj1" fmla="val 50000"/>
                <a:gd name="adj2" fmla="val 26389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51"/>
            <p:cNvSpPr>
              <a:spLocks noChangeArrowheads="1"/>
            </p:cNvSpPr>
            <p:nvPr/>
          </p:nvSpPr>
          <p:spPr bwMode="auto">
            <a:xfrm>
              <a:off x="684" y="3660"/>
              <a:ext cx="312" cy="216"/>
            </a:xfrm>
            <a:prstGeom prst="leftArrow">
              <a:avLst>
                <a:gd name="adj1" fmla="val 50000"/>
                <a:gd name="adj2" fmla="val 36111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2"/>
            <p:cNvSpPr>
              <a:spLocks noChangeArrowheads="1"/>
            </p:cNvSpPr>
            <p:nvPr/>
          </p:nvSpPr>
          <p:spPr bwMode="auto">
            <a:xfrm>
              <a:off x="684" y="2508"/>
              <a:ext cx="960" cy="228"/>
            </a:xfrm>
            <a:prstGeom prst="leftArrow">
              <a:avLst>
                <a:gd name="adj1" fmla="val 50000"/>
                <a:gd name="adj2" fmla="val 105263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75895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Electrolysis – </a:t>
            </a:r>
            <a:r>
              <a:rPr lang="en-US" dirty="0" err="1" smtClean="0">
                <a:solidFill>
                  <a:schemeClr val="tx1"/>
                </a:solidFill>
              </a:rPr>
              <a:t>Redox</a:t>
            </a:r>
            <a:r>
              <a:rPr lang="en-US" dirty="0" smtClean="0">
                <a:solidFill>
                  <a:schemeClr val="tx1"/>
                </a:solidFill>
              </a:rPr>
              <a:t> Reactions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55AEE9A-73A9-4178-9F69-986A7380430B}" type="datetime1">
              <a:rPr lang="en-GB"/>
              <a:pPr/>
              <a:t>07/05/2015</a:t>
            </a:fld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558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These happen during electrolysis:</a:t>
            </a: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28600" y="1257300"/>
            <a:ext cx="3352800" cy="3962400"/>
            <a:chOff x="156" y="1092"/>
            <a:chExt cx="2736" cy="3084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56" y="1092"/>
              <a:ext cx="2736" cy="30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924" y="1572"/>
              <a:ext cx="432" cy="432"/>
              <a:chOff x="3360" y="2016"/>
              <a:chExt cx="432" cy="432"/>
            </a:xfrm>
          </p:grpSpPr>
          <p:sp>
            <p:nvSpPr>
              <p:cNvPr id="35" name="Oval 9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3492" y="2232"/>
                <a:ext cx="192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1716" y="2400"/>
              <a:ext cx="432" cy="432"/>
              <a:chOff x="3360" y="2016"/>
              <a:chExt cx="432" cy="432"/>
            </a:xfrm>
          </p:grpSpPr>
          <p:sp>
            <p:nvSpPr>
              <p:cNvPr id="33" name="Oval 12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3"/>
              <p:cNvSpPr>
                <a:spLocks noChangeShapeType="1"/>
              </p:cNvSpPr>
              <p:nvPr/>
            </p:nvSpPr>
            <p:spPr bwMode="auto">
              <a:xfrm>
                <a:off x="3492" y="2232"/>
                <a:ext cx="192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044" y="3552"/>
              <a:ext cx="432" cy="432"/>
              <a:chOff x="3360" y="2016"/>
              <a:chExt cx="432" cy="432"/>
            </a:xfrm>
          </p:grpSpPr>
          <p:sp>
            <p:nvSpPr>
              <p:cNvPr id="31" name="Oval 15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3492" y="2232"/>
                <a:ext cx="192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1392" y="1992"/>
              <a:ext cx="336" cy="336"/>
              <a:chOff x="3600" y="3360"/>
              <a:chExt cx="336" cy="336"/>
            </a:xfrm>
          </p:grpSpPr>
          <p:sp>
            <p:nvSpPr>
              <p:cNvPr id="29" name="Oval 18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19"/>
              <p:cNvSpPr>
                <a:spLocks noChangeArrowheads="1"/>
              </p:cNvSpPr>
              <p:nvPr/>
            </p:nvSpPr>
            <p:spPr bwMode="auto">
              <a:xfrm>
                <a:off x="3672" y="3432"/>
                <a:ext cx="168" cy="168"/>
              </a:xfrm>
              <a:prstGeom prst="plus">
                <a:avLst>
                  <a:gd name="adj" fmla="val 39287"/>
                </a:avLst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744" y="2784"/>
              <a:ext cx="336" cy="336"/>
              <a:chOff x="3600" y="3360"/>
              <a:chExt cx="336" cy="336"/>
            </a:xfrm>
          </p:grpSpPr>
          <p:sp>
            <p:nvSpPr>
              <p:cNvPr id="27" name="Oval 2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utoShape 22"/>
              <p:cNvSpPr>
                <a:spLocks noChangeArrowheads="1"/>
              </p:cNvSpPr>
              <p:nvPr/>
            </p:nvSpPr>
            <p:spPr bwMode="auto">
              <a:xfrm>
                <a:off x="3672" y="3432"/>
                <a:ext cx="168" cy="168"/>
              </a:xfrm>
              <a:prstGeom prst="plus">
                <a:avLst>
                  <a:gd name="adj" fmla="val 39287"/>
                </a:avLst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23"/>
            <p:cNvGrpSpPr>
              <a:grpSpLocks/>
            </p:cNvGrpSpPr>
            <p:nvPr/>
          </p:nvGrpSpPr>
          <p:grpSpPr bwMode="auto">
            <a:xfrm>
              <a:off x="1788" y="3228"/>
              <a:ext cx="336" cy="336"/>
              <a:chOff x="3600" y="3360"/>
              <a:chExt cx="336" cy="336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25"/>
              <p:cNvSpPr>
                <a:spLocks noChangeArrowheads="1"/>
              </p:cNvSpPr>
              <p:nvPr/>
            </p:nvSpPr>
            <p:spPr bwMode="auto">
              <a:xfrm>
                <a:off x="3672" y="3432"/>
                <a:ext cx="168" cy="168"/>
              </a:xfrm>
              <a:prstGeom prst="plus">
                <a:avLst>
                  <a:gd name="adj" fmla="val 39287"/>
                </a:avLst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252" y="1536"/>
              <a:ext cx="324" cy="248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2472" y="1536"/>
              <a:ext cx="324" cy="248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>
              <a:off x="2472" y="1332"/>
              <a:ext cx="336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29"/>
            <p:cNvSpPr>
              <a:spLocks noChangeArrowheads="1"/>
            </p:cNvSpPr>
            <p:nvPr/>
          </p:nvSpPr>
          <p:spPr bwMode="auto">
            <a:xfrm>
              <a:off x="288" y="1236"/>
              <a:ext cx="228" cy="228"/>
            </a:xfrm>
            <a:prstGeom prst="plus">
              <a:avLst>
                <a:gd name="adj" fmla="val 40792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1128" y="2076"/>
              <a:ext cx="1296" cy="1392"/>
              <a:chOff x="1128" y="2076"/>
              <a:chExt cx="1296" cy="1392"/>
            </a:xfrm>
          </p:grpSpPr>
          <p:sp>
            <p:nvSpPr>
              <p:cNvPr id="22" name="AutoShape 41"/>
              <p:cNvSpPr>
                <a:spLocks noChangeArrowheads="1"/>
              </p:cNvSpPr>
              <p:nvPr/>
            </p:nvSpPr>
            <p:spPr bwMode="auto">
              <a:xfrm>
                <a:off x="1788" y="2076"/>
                <a:ext cx="612" cy="180"/>
              </a:xfrm>
              <a:prstGeom prst="rightArrow">
                <a:avLst>
                  <a:gd name="adj1" fmla="val 50000"/>
                  <a:gd name="adj2" fmla="val 85000"/>
                </a:avLst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utoShape 42"/>
              <p:cNvSpPr>
                <a:spLocks noChangeArrowheads="1"/>
              </p:cNvSpPr>
              <p:nvPr/>
            </p:nvSpPr>
            <p:spPr bwMode="auto">
              <a:xfrm>
                <a:off x="2160" y="3288"/>
                <a:ext cx="264" cy="180"/>
              </a:xfrm>
              <a:prstGeom prst="rightArrow">
                <a:avLst>
                  <a:gd name="adj1" fmla="val 50000"/>
                  <a:gd name="adj2" fmla="val 36667"/>
                </a:avLst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utoShape 43"/>
              <p:cNvSpPr>
                <a:spLocks noChangeArrowheads="1"/>
              </p:cNvSpPr>
              <p:nvPr/>
            </p:nvSpPr>
            <p:spPr bwMode="auto">
              <a:xfrm>
                <a:off x="1128" y="2868"/>
                <a:ext cx="1200" cy="180"/>
              </a:xfrm>
              <a:prstGeom prst="rightArrow">
                <a:avLst>
                  <a:gd name="adj1" fmla="val 50000"/>
                  <a:gd name="adj2" fmla="val 166667"/>
                </a:avLst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44"/>
            <p:cNvGrpSpPr>
              <a:grpSpLocks/>
            </p:cNvGrpSpPr>
            <p:nvPr/>
          </p:nvGrpSpPr>
          <p:grpSpPr bwMode="auto">
            <a:xfrm>
              <a:off x="648" y="1668"/>
              <a:ext cx="996" cy="2208"/>
              <a:chOff x="648" y="1668"/>
              <a:chExt cx="996" cy="2208"/>
            </a:xfrm>
          </p:grpSpPr>
          <p:sp>
            <p:nvSpPr>
              <p:cNvPr id="19" name="AutoShape 45"/>
              <p:cNvSpPr>
                <a:spLocks noChangeArrowheads="1"/>
              </p:cNvSpPr>
              <p:nvPr/>
            </p:nvSpPr>
            <p:spPr bwMode="auto">
              <a:xfrm>
                <a:off x="648" y="1668"/>
                <a:ext cx="228" cy="216"/>
              </a:xfrm>
              <a:prstGeom prst="leftArrow">
                <a:avLst>
                  <a:gd name="adj1" fmla="val 50000"/>
                  <a:gd name="adj2" fmla="val 26389"/>
                </a:avLst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AutoShape 46"/>
              <p:cNvSpPr>
                <a:spLocks noChangeArrowheads="1"/>
              </p:cNvSpPr>
              <p:nvPr/>
            </p:nvSpPr>
            <p:spPr bwMode="auto">
              <a:xfrm>
                <a:off x="684" y="3660"/>
                <a:ext cx="312" cy="216"/>
              </a:xfrm>
              <a:prstGeom prst="leftArrow">
                <a:avLst>
                  <a:gd name="adj1" fmla="val 50000"/>
                  <a:gd name="adj2" fmla="val 36111"/>
                </a:avLst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utoShape 47"/>
              <p:cNvSpPr>
                <a:spLocks noChangeArrowheads="1"/>
              </p:cNvSpPr>
              <p:nvPr/>
            </p:nvSpPr>
            <p:spPr bwMode="auto">
              <a:xfrm>
                <a:off x="684" y="2508"/>
                <a:ext cx="960" cy="228"/>
              </a:xfrm>
              <a:prstGeom prst="leftArrow">
                <a:avLst>
                  <a:gd name="adj1" fmla="val 50000"/>
                  <a:gd name="adj2" fmla="val 105263"/>
                </a:avLst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4229100" y="4438650"/>
            <a:ext cx="4210050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These two processes are called REDOX REACTIONS</a:t>
            </a:r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1447800" y="5505450"/>
            <a:ext cx="6515100" cy="1014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OILRIG – 	</a:t>
            </a:r>
            <a:r>
              <a:rPr lang="en-GB" u="sng"/>
              <a:t>O</a:t>
            </a:r>
            <a:r>
              <a:rPr lang="en-GB"/>
              <a:t>xidation </a:t>
            </a:r>
            <a:r>
              <a:rPr lang="en-GB" u="sng"/>
              <a:t>I</a:t>
            </a:r>
            <a:r>
              <a:rPr lang="en-GB"/>
              <a:t>s </a:t>
            </a:r>
            <a:r>
              <a:rPr lang="en-GB" u="sng"/>
              <a:t>L</a:t>
            </a:r>
            <a:r>
              <a:rPr lang="en-GB"/>
              <a:t>oss of electrons</a:t>
            </a:r>
          </a:p>
          <a:p>
            <a:pPr>
              <a:spcBef>
                <a:spcPct val="50000"/>
              </a:spcBef>
            </a:pPr>
            <a:r>
              <a:rPr lang="en-GB"/>
              <a:t>		</a:t>
            </a:r>
            <a:r>
              <a:rPr lang="en-GB" u="sng"/>
              <a:t>R</a:t>
            </a:r>
            <a:r>
              <a:rPr lang="en-GB"/>
              <a:t>eduction </a:t>
            </a:r>
            <a:r>
              <a:rPr lang="en-GB" u="sng"/>
              <a:t>I</a:t>
            </a:r>
            <a:r>
              <a:rPr lang="en-GB"/>
              <a:t>s </a:t>
            </a:r>
            <a:r>
              <a:rPr lang="en-GB" u="sng"/>
              <a:t>G</a:t>
            </a:r>
            <a:r>
              <a:rPr lang="en-GB"/>
              <a:t>ain of electrons</a:t>
            </a:r>
          </a:p>
        </p:txBody>
      </p:sp>
      <p:grpSp>
        <p:nvGrpSpPr>
          <p:cNvPr id="39" name="Group 55"/>
          <p:cNvGrpSpPr>
            <a:grpSpLocks/>
          </p:cNvGrpSpPr>
          <p:nvPr/>
        </p:nvGrpSpPr>
        <p:grpSpPr bwMode="auto">
          <a:xfrm>
            <a:off x="971550" y="1162051"/>
            <a:ext cx="8172450" cy="1084263"/>
            <a:chOff x="612" y="732"/>
            <a:chExt cx="5148" cy="683"/>
          </a:xfrm>
        </p:grpSpPr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2256" y="1008"/>
              <a:ext cx="35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At the positive electrode the negative ions LOSE electrons to become neutral – this is OXIDATION</a:t>
              </a:r>
            </a:p>
          </p:txBody>
        </p:sp>
        <p:sp>
          <p:nvSpPr>
            <p:cNvPr id="41" name="AutoShape 52"/>
            <p:cNvSpPr>
              <a:spLocks noChangeArrowheads="1"/>
            </p:cNvSpPr>
            <p:nvPr/>
          </p:nvSpPr>
          <p:spPr bwMode="auto">
            <a:xfrm flipH="1">
              <a:off x="612" y="732"/>
              <a:ext cx="2052" cy="504"/>
            </a:xfrm>
            <a:custGeom>
              <a:avLst/>
              <a:gdLst>
                <a:gd name="T0" fmla="*/ 866 w 21600"/>
                <a:gd name="T1" fmla="*/ 3 h 21600"/>
                <a:gd name="T2" fmla="*/ 117 w 21600"/>
                <a:gd name="T3" fmla="*/ 252 h 21600"/>
                <a:gd name="T4" fmla="*/ 902 w 21600"/>
                <a:gd name="T5" fmla="*/ 60 h 21600"/>
                <a:gd name="T6" fmla="*/ 2246 w 21600"/>
                <a:gd name="T7" fmla="*/ 155 h 21600"/>
                <a:gd name="T8" fmla="*/ 2006 w 21600"/>
                <a:gd name="T9" fmla="*/ 270 h 21600"/>
                <a:gd name="T10" fmla="*/ 1535 w 21600"/>
                <a:gd name="T11" fmla="*/ 21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71 h 21600"/>
                <a:gd name="T20" fmla="*/ 18442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25" y="8229"/>
                  </a:moveTo>
                  <a:cubicBezTo>
                    <a:pt x="17611" y="4794"/>
                    <a:pt x="14411" y="2468"/>
                    <a:pt x="10800" y="2468"/>
                  </a:cubicBezTo>
                  <a:cubicBezTo>
                    <a:pt x="6198" y="2468"/>
                    <a:pt x="2468" y="6198"/>
                    <a:pt x="2468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5480" y="0"/>
                    <a:pt x="19628" y="3015"/>
                    <a:pt x="21073" y="7467"/>
                  </a:cubicBezTo>
                  <a:lnTo>
                    <a:pt x="23641" y="6634"/>
                  </a:lnTo>
                  <a:lnTo>
                    <a:pt x="21113" y="11590"/>
                  </a:lnTo>
                  <a:lnTo>
                    <a:pt x="16157" y="9062"/>
                  </a:lnTo>
                  <a:lnTo>
                    <a:pt x="18725" y="82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56"/>
          <p:cNvGrpSpPr>
            <a:grpSpLocks/>
          </p:cNvGrpSpPr>
          <p:nvPr/>
        </p:nvGrpSpPr>
        <p:grpSpPr bwMode="auto">
          <a:xfrm>
            <a:off x="3486150" y="2819400"/>
            <a:ext cx="5657850" cy="647700"/>
            <a:chOff x="2196" y="1776"/>
            <a:chExt cx="3564" cy="408"/>
          </a:xfrm>
        </p:grpSpPr>
        <p:sp>
          <p:nvSpPr>
            <p:cNvPr id="43" name="Text Box 49"/>
            <p:cNvSpPr txBox="1">
              <a:spLocks noChangeArrowheads="1"/>
            </p:cNvSpPr>
            <p:nvPr/>
          </p:nvSpPr>
          <p:spPr bwMode="auto">
            <a:xfrm>
              <a:off x="2316" y="1776"/>
              <a:ext cx="344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At the negative electrode the positive ions GAIN electrons to become neutral – this is REDUCTION</a:t>
              </a:r>
            </a:p>
          </p:txBody>
        </p:sp>
        <p:sp>
          <p:nvSpPr>
            <p:cNvPr id="44" name="AutoShape 54"/>
            <p:cNvSpPr>
              <a:spLocks noChangeArrowheads="1"/>
            </p:cNvSpPr>
            <p:nvPr/>
          </p:nvSpPr>
          <p:spPr bwMode="auto">
            <a:xfrm>
              <a:off x="2196" y="1956"/>
              <a:ext cx="348" cy="228"/>
            </a:xfrm>
            <a:prstGeom prst="leftArrow">
              <a:avLst>
                <a:gd name="adj1" fmla="val 50000"/>
                <a:gd name="adj2" fmla="val 381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 autoUpdateAnimBg="0"/>
      <p:bldP spid="3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Intended student learning: Describe, with the aid of equations, the production of zinc from its 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Task: to help you learn this one! </a:t>
            </a:r>
          </a:p>
          <a:p>
            <a:r>
              <a:rPr lang="en-US" dirty="0" smtClean="0"/>
              <a:t>Create yet another flow chart describing the production of zinc from its ore </a:t>
            </a:r>
            <a:r>
              <a:rPr lang="en-US" i="1" dirty="0" smtClean="0"/>
              <a:t>with the aid of equations</a:t>
            </a:r>
          </a:p>
          <a:p>
            <a:r>
              <a:rPr lang="en-US" dirty="0" smtClean="0"/>
              <a:t>Information can be found in your workbook (</a:t>
            </a:r>
            <a:r>
              <a:rPr lang="en-US" dirty="0" smtClean="0"/>
              <a:t>pg 215 – </a:t>
            </a:r>
            <a:r>
              <a:rPr lang="en-US" dirty="0" smtClean="0"/>
              <a:t>218) or from any other source</a:t>
            </a:r>
          </a:p>
          <a:p>
            <a:r>
              <a:rPr lang="en-US" dirty="0" smtClean="0"/>
              <a:t>Present in any format you choose: handwritten, using </a:t>
            </a:r>
            <a:r>
              <a:rPr lang="en-US" dirty="0" smtClean="0">
                <a:hlinkClick r:id="rId2"/>
              </a:rPr>
              <a:t>https://bubbl.us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, </a:t>
            </a:r>
            <a:r>
              <a:rPr lang="en-US" dirty="0" smtClean="0"/>
              <a:t>M</a:t>
            </a:r>
            <a:r>
              <a:rPr lang="en-US" dirty="0" smtClean="0"/>
              <a:t>icrosoft Word..</a:t>
            </a:r>
          </a:p>
          <a:p>
            <a:r>
              <a:rPr lang="en-US" dirty="0" smtClean="0"/>
              <a:t>Submit next lesson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</a:t>
            </a:r>
            <a:endParaRPr lang="en-US" dirty="0"/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00" y="762000"/>
            <a:ext cx="1905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Potassium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Sodium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Calcium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Magnesium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Aluminium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i="1" dirty="0"/>
              <a:t>Carbon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Zinc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Iron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Tin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Lead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Copper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Silver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Gold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Platinum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28600" y="838200"/>
            <a:ext cx="1295400" cy="5562600"/>
            <a:chOff x="144" y="528"/>
            <a:chExt cx="816" cy="3504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528"/>
              <a:ext cx="336" cy="3504"/>
            </a:xfrm>
            <a:prstGeom prst="upArrow">
              <a:avLst>
                <a:gd name="adj1" fmla="val 50000"/>
                <a:gd name="adj2" fmla="val 260714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WordArt 5"/>
            <p:cNvSpPr>
              <a:spLocks noChangeArrowheads="1" noChangeShapeType="1" noTextEdit="1"/>
            </p:cNvSpPr>
            <p:nvPr/>
          </p:nvSpPr>
          <p:spPr bwMode="auto">
            <a:xfrm rot="-5400000">
              <a:off x="-1278" y="2046"/>
              <a:ext cx="32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Increasing reactivity</a:t>
              </a:r>
            </a:p>
          </p:txBody>
        </p:sp>
      </p:grp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752600" y="685800"/>
            <a:ext cx="1524000" cy="2209800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981200" y="3276600"/>
            <a:ext cx="1066800" cy="2133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828800" y="5486400"/>
            <a:ext cx="1371600" cy="11430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352800" y="1447800"/>
            <a:ext cx="5105400" cy="1031875"/>
            <a:chOff x="2112" y="912"/>
            <a:chExt cx="3216" cy="650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2640" y="912"/>
              <a:ext cx="2688" cy="650"/>
            </a:xfrm>
            <a:prstGeom prst="rect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Metals ABOVE CARBON, because of their high reactivity, are extracted by ELECTROLYSIS</a:t>
              </a:r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2112" y="1152"/>
              <a:ext cx="480" cy="192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3124200" y="3124200"/>
            <a:ext cx="5791200" cy="1031875"/>
            <a:chOff x="1968" y="1968"/>
            <a:chExt cx="3648" cy="650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024" y="1968"/>
              <a:ext cx="2592" cy="65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Metals BELOW CARBON are extracted by heating them with carbon in a BLAST FURNACE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968" y="2208"/>
              <a:ext cx="1008" cy="192"/>
            </a:xfrm>
            <a:prstGeom prst="leftArrow">
              <a:avLst>
                <a:gd name="adj1" fmla="val 50000"/>
                <a:gd name="adj2" fmla="val 13125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3276600" y="5029200"/>
            <a:ext cx="5486400" cy="1323975"/>
            <a:chOff x="2064" y="3168"/>
            <a:chExt cx="3456" cy="834"/>
          </a:xfrm>
        </p:grpSpPr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48" y="3168"/>
              <a:ext cx="3072" cy="834"/>
            </a:xfrm>
            <a:prstGeom prst="rect">
              <a:avLst/>
            </a:prstGeom>
            <a:noFill/>
            <a:ln w="25400">
              <a:solidFill>
                <a:srgbClr val="00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These LOW REACTIVITY metals </a:t>
              </a:r>
              <a:r>
                <a:rPr lang="en-GB" sz="2000" dirty="0" smtClean="0"/>
                <a:t>won’t </a:t>
              </a:r>
              <a:r>
                <a:rPr lang="en-GB" sz="2000" dirty="0"/>
                <a:t>need to be extracted because they are SO </a:t>
              </a:r>
              <a:r>
                <a:rPr lang="en-GB" sz="2000" dirty="0" err="1"/>
                <a:t>unreactive</a:t>
              </a:r>
              <a:r>
                <a:rPr lang="en-GB" sz="2000" dirty="0"/>
                <a:t> you’ll find them on their own, not in a metal oxide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2064" y="3648"/>
              <a:ext cx="336" cy="192"/>
            </a:xfrm>
            <a:prstGeom prst="leftArrow">
              <a:avLst>
                <a:gd name="adj1" fmla="val 50000"/>
                <a:gd name="adj2" fmla="val 43750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more reactive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Metals above zinc </a:t>
            </a:r>
            <a:r>
              <a:rPr lang="en-US" i="1" dirty="0" smtClean="0"/>
              <a:t>cannot</a:t>
            </a:r>
            <a:r>
              <a:rPr lang="en-US" dirty="0" smtClean="0"/>
              <a:t> be produced by electrolysis of aqueous solutions of their compounds.</a:t>
            </a:r>
          </a:p>
          <a:p>
            <a:r>
              <a:rPr lang="en-US" dirty="0" smtClean="0"/>
              <a:t>Reduction of water at the cathode occurs before reduction of metal to its ion</a:t>
            </a:r>
          </a:p>
          <a:p>
            <a:r>
              <a:rPr lang="en-US" dirty="0" smtClean="0"/>
              <a:t>Production of </a:t>
            </a:r>
            <a:r>
              <a:rPr lang="en-US" dirty="0" err="1" smtClean="0"/>
              <a:t>aluminium</a:t>
            </a:r>
            <a:r>
              <a:rPr lang="en-US" dirty="0" smtClean="0"/>
              <a:t> and above on the reactivity series by electrolysis of compounds in molten state or using a reactive metal agent at high temperature</a:t>
            </a:r>
          </a:p>
          <a:p>
            <a:r>
              <a:rPr lang="en-US" dirty="0" smtClean="0"/>
              <a:t>Production of </a:t>
            </a:r>
            <a:r>
              <a:rPr lang="en-US" dirty="0" err="1" smtClean="0"/>
              <a:t>aluminium</a:t>
            </a:r>
            <a:r>
              <a:rPr lang="en-US" dirty="0" smtClean="0"/>
              <a:t> by electrolysis</a:t>
            </a:r>
          </a:p>
          <a:p>
            <a:r>
              <a:rPr lang="en-US" u="sng" dirty="0" smtClean="0">
                <a:hlinkClick r:id="rId2"/>
              </a:rPr>
              <a:t>https://www.youtube.com/watch?t=225&amp;v=NW1k4wNEq14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</a:t>
            </a:r>
            <a:r>
              <a:rPr lang="en-US" dirty="0" err="1" smtClean="0"/>
              <a:t>aluminium</a:t>
            </a:r>
            <a:r>
              <a:rPr lang="en-US" dirty="0" smtClean="0"/>
              <a:t> by electrolysis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3920" cy="5330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electrolyte in this process is a molten mixture of aluminum oxide and </a:t>
            </a:r>
            <a:r>
              <a:rPr lang="en-US" dirty="0" err="1" smtClean="0"/>
              <a:t>cryolite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Aluminum </a:t>
            </a:r>
            <a:r>
              <a:rPr lang="en-US" dirty="0" smtClean="0"/>
              <a:t>oxide by its self has a very high melting point of </a:t>
            </a:r>
            <a:r>
              <a:rPr lang="en-US" dirty="0" smtClean="0"/>
              <a:t>20500°C </a:t>
            </a:r>
            <a:r>
              <a:rPr lang="en-US" dirty="0" smtClean="0"/>
              <a:t>which is higher than the melting point of the steel container in which this process is done.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why aluminum oxide is mixed with </a:t>
            </a:r>
            <a:r>
              <a:rPr lang="en-US" dirty="0" err="1" smtClean="0"/>
              <a:t>cryolite</a:t>
            </a:r>
            <a:r>
              <a:rPr lang="en-US" dirty="0" smtClean="0"/>
              <a:t> which decreases the melting point of it to under </a:t>
            </a:r>
            <a:r>
              <a:rPr lang="en-US" dirty="0" smtClean="0"/>
              <a:t>10000°C</a:t>
            </a:r>
          </a:p>
          <a:p>
            <a:r>
              <a:rPr lang="en-US" dirty="0" smtClean="0"/>
              <a:t>H</a:t>
            </a:r>
            <a:r>
              <a:rPr lang="en-US" dirty="0" smtClean="0"/>
              <a:t>eating </a:t>
            </a:r>
            <a:r>
              <a:rPr lang="en-US" dirty="0" smtClean="0"/>
              <a:t>is expensive </a:t>
            </a:r>
            <a:r>
              <a:rPr lang="en-US" dirty="0" smtClean="0"/>
              <a:t>so this step saves money and prevents </a:t>
            </a:r>
            <a:r>
              <a:rPr lang="en-US" dirty="0" smtClean="0"/>
              <a:t>the steel container from melting. </a:t>
            </a:r>
            <a:endParaRPr lang="en-US" dirty="0" smtClean="0"/>
          </a:p>
          <a:p>
            <a:r>
              <a:rPr lang="en-US" dirty="0" smtClean="0"/>
              <a:t>Heat </a:t>
            </a:r>
            <a:r>
              <a:rPr lang="en-US" dirty="0" smtClean="0"/>
              <a:t>must be continuously supplied to the mixture to keep it </a:t>
            </a:r>
            <a:r>
              <a:rPr lang="en-US" dirty="0" smtClean="0"/>
              <a:t>molten.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Crushing, grinding, leaching and flotation = </a:t>
            </a:r>
            <a:r>
              <a:rPr lang="en-US" sz="3500" dirty="0" smtClean="0"/>
              <a:t>low</a:t>
            </a:r>
            <a:r>
              <a:rPr lang="en-US" dirty="0" smtClean="0"/>
              <a:t> energy consumption</a:t>
            </a:r>
          </a:p>
          <a:p>
            <a:r>
              <a:rPr lang="en-US" dirty="0" smtClean="0"/>
              <a:t>Roasting of sulfide concentrates and dehydration of oxides = </a:t>
            </a:r>
            <a:r>
              <a:rPr lang="en-US" sz="3500" dirty="0" smtClean="0"/>
              <a:t>medium</a:t>
            </a:r>
            <a:r>
              <a:rPr lang="en-US" dirty="0" smtClean="0"/>
              <a:t> </a:t>
            </a:r>
            <a:r>
              <a:rPr lang="en-US" dirty="0" smtClean="0"/>
              <a:t>energy consumption</a:t>
            </a:r>
            <a:endParaRPr lang="en-US" dirty="0" smtClean="0"/>
          </a:p>
          <a:p>
            <a:r>
              <a:rPr lang="en-US" dirty="0" smtClean="0"/>
              <a:t>The reduction stage usually requires </a:t>
            </a:r>
            <a:r>
              <a:rPr lang="en-US" sz="3500" dirty="0" smtClean="0"/>
              <a:t>high</a:t>
            </a:r>
            <a:r>
              <a:rPr lang="en-US" dirty="0" smtClean="0"/>
              <a:t> energy usage</a:t>
            </a:r>
          </a:p>
          <a:p>
            <a:r>
              <a:rPr lang="en-US" dirty="0" smtClean="0"/>
              <a:t>Electrolysis of aqueous electrolyte, small energy usage required to keep electrolyte at temperature required</a:t>
            </a:r>
          </a:p>
          <a:p>
            <a:r>
              <a:rPr lang="en-US" dirty="0" smtClean="0"/>
              <a:t>Electrolysis of a molten electrolyte requires large energy usage (&gt;50%) to maintain molten state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r>
              <a:rPr lang="en-US" dirty="0" smtClean="0"/>
              <a:t>The degree of difficulty of reduction to the metal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increases</a:t>
            </a:r>
            <a:r>
              <a:rPr lang="en-US" dirty="0" smtClean="0"/>
              <a:t> as the reactivity of the metal </a:t>
            </a:r>
            <a:r>
              <a:rPr lang="en-US" i="1" dirty="0" smtClean="0"/>
              <a:t>increases</a:t>
            </a:r>
          </a:p>
          <a:p>
            <a:r>
              <a:rPr lang="en-US" dirty="0" smtClean="0"/>
              <a:t>Zinc and metals below it on the reactivity series can be produced using chemical reducing agents such as carbon, carbon monoxide and hydrogen </a:t>
            </a:r>
            <a:r>
              <a:rPr lang="en-US" i="1" dirty="0" smtClean="0"/>
              <a:t>= lower energy required</a:t>
            </a:r>
            <a:endParaRPr lang="en-US" dirty="0" smtClean="0"/>
          </a:p>
          <a:p>
            <a:r>
              <a:rPr lang="en-US" dirty="0" smtClean="0"/>
              <a:t>Metals </a:t>
            </a:r>
            <a:r>
              <a:rPr lang="en-US" dirty="0" smtClean="0"/>
              <a:t>above zinc </a:t>
            </a:r>
            <a:r>
              <a:rPr lang="en-US" i="1" dirty="0" smtClean="0"/>
              <a:t>cannot</a:t>
            </a:r>
            <a:r>
              <a:rPr lang="en-US" dirty="0" smtClean="0"/>
              <a:t> be produced by electrolysis of aqueous solutions of their </a:t>
            </a:r>
            <a:r>
              <a:rPr lang="en-US" dirty="0" smtClean="0"/>
              <a:t>compounds, must use molten electrolyte </a:t>
            </a:r>
            <a:r>
              <a:rPr lang="en-US" i="1" dirty="0" smtClean="0"/>
              <a:t>= high amounts of energy required</a:t>
            </a:r>
          </a:p>
          <a:p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Student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Students understand metals have different reactivity, depending on their position in a table of metal activities.</a:t>
            </a:r>
          </a:p>
          <a:p>
            <a:pPr lvl="0"/>
            <a:r>
              <a:rPr lang="en-US" dirty="0" smtClean="0"/>
              <a:t>Students can predict whether a metal is likely to occur combined or uncombined in nature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Metals display a wide range of reactivity with other substances, varying from very reactive to no reaction at all.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folHlink"/>
                </a:solidFill>
              </a:rPr>
              <a:t>	Question: Why is knowing the reactivity of a metal </a:t>
            </a:r>
            <a:r>
              <a:rPr lang="en-US" b="1" i="1" dirty="0" smtClean="0">
                <a:solidFill>
                  <a:schemeClr val="folHlink"/>
                </a:solidFill>
              </a:rPr>
              <a:t>useful </a:t>
            </a:r>
            <a:r>
              <a:rPr lang="en-US" b="1" i="1" dirty="0" smtClean="0">
                <a:solidFill>
                  <a:schemeClr val="folHlink"/>
                </a:solidFill>
              </a:rPr>
              <a:t>to us</a:t>
            </a:r>
            <a:r>
              <a:rPr lang="en-US" b="1" i="1" dirty="0" smtClean="0">
                <a:solidFill>
                  <a:schemeClr val="folHlink"/>
                </a:solidFill>
              </a:rPr>
              <a:t>?</a:t>
            </a:r>
          </a:p>
          <a:p>
            <a:r>
              <a:rPr lang="en-US" dirty="0" smtClean="0"/>
              <a:t>Metals undergo oxidation – metal atoms lose electrons to form metal ions</a:t>
            </a:r>
          </a:p>
          <a:p>
            <a:r>
              <a:rPr lang="en-US" dirty="0" smtClean="0"/>
              <a:t>Metals are ranked in the order they most easily displace hydrogen from water  or one another from an aqueous solution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order of metal reactivity is called the </a:t>
            </a:r>
            <a:r>
              <a:rPr lang="en-US" i="1" dirty="0" smtClean="0"/>
              <a:t>activity series of metals.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epersuasivewizard.com/thereisnowordpressonthiswebsite/wp-content/uploads/2012/07/Metal-Reactivities-Seri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"/>
            <a:ext cx="7010400" cy="5257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76800" y="60198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4"/>
              </a:rPr>
              <a:t>https://thechronicleflask.wordpress.com/tag/reactivity/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Student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Students will be able to identify the stages of production of a metal from its </a:t>
            </a:r>
            <a:r>
              <a:rPr lang="en-US" dirty="0" smtClean="0"/>
              <a:t>ore and explain why not all stages are necessary</a:t>
            </a:r>
            <a:endParaRPr lang="en-US" dirty="0" smtClean="0"/>
          </a:p>
          <a:p>
            <a:pPr lvl="0"/>
            <a:r>
              <a:rPr lang="en-US" dirty="0" smtClean="0"/>
              <a:t>Students will be able to describe with equations, the production of zinc from its </a:t>
            </a:r>
            <a:r>
              <a:rPr lang="en-US" dirty="0" smtClean="0"/>
              <a:t>ore</a:t>
            </a:r>
          </a:p>
          <a:p>
            <a:pPr lvl="0"/>
            <a:r>
              <a:rPr lang="en-US" dirty="0" smtClean="0"/>
              <a:t>Students can explain why </a:t>
            </a:r>
            <a:r>
              <a:rPr lang="en-US" dirty="0" err="1" smtClean="0"/>
              <a:t>aluminium</a:t>
            </a:r>
            <a:r>
              <a:rPr lang="en-US" dirty="0" smtClean="0"/>
              <a:t> production requires a non-aqueous electrolyte</a:t>
            </a:r>
          </a:p>
          <a:p>
            <a:pPr lvl="0"/>
            <a:r>
              <a:rPr lang="en-US" dirty="0" smtClean="0"/>
              <a:t>Students can explain why </a:t>
            </a:r>
            <a:r>
              <a:rPr lang="en-US" dirty="0" err="1" smtClean="0"/>
              <a:t>aluminium</a:t>
            </a:r>
            <a:r>
              <a:rPr lang="en-US" dirty="0" smtClean="0"/>
              <a:t> cannot be obtained by reduction using carbon while zinc and iron can.</a:t>
            </a:r>
          </a:p>
          <a:p>
            <a:pPr lvl="0"/>
            <a:r>
              <a:rPr lang="en-US" dirty="0" smtClean="0"/>
              <a:t>Students will be able to predict the likely method of reduction of a metal compound</a:t>
            </a:r>
          </a:p>
          <a:p>
            <a:pPr lvl="0"/>
            <a:r>
              <a:rPr lang="en-US" dirty="0" smtClean="0"/>
              <a:t>Students will be able to explain why reduction using electrolysis of an aqueous solution is preferable to electrolysis of a melt.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Ores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A METAL ORE is a mineral or mixture of minerals from which it is “economically practical” to extract some metal.</a:t>
            </a:r>
          </a:p>
          <a:p>
            <a:pPr>
              <a:spcBef>
                <a:spcPct val="50000"/>
              </a:spcBef>
            </a:pPr>
            <a:r>
              <a:rPr lang="en-GB" sz="2400" dirty="0" smtClean="0"/>
              <a:t>Most ores contain METAL OXIDES (e.g. rust = iron oxide). A metal oxide is when a metal reacts with oxygen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/>
              <a:t>		 metal + oxygen				metal oxide</a:t>
            </a:r>
          </a:p>
          <a:p>
            <a:pPr>
              <a:spcBef>
                <a:spcPct val="50000"/>
              </a:spcBef>
            </a:pPr>
            <a:r>
              <a:rPr lang="en-GB" sz="2400" dirty="0" smtClean="0"/>
              <a:t>We can make this reaction happen quicker by burning the metal.</a:t>
            </a:r>
          </a:p>
          <a:p>
            <a:pPr>
              <a:spcBef>
                <a:spcPct val="50000"/>
              </a:spcBef>
            </a:pPr>
            <a:r>
              <a:rPr lang="en-GB" sz="2400" dirty="0" smtClean="0"/>
              <a:t>To “extract” a metal from a metal oxide we need to REDUCE the oxygen.  This is called a REDUCTION reaction.</a:t>
            </a:r>
          </a:p>
          <a:p>
            <a:endParaRPr lang="en-US" sz="7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38600" y="3581400"/>
            <a:ext cx="2133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metal from 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May involve one or more of the following stages:</a:t>
            </a:r>
          </a:p>
          <a:p>
            <a:r>
              <a:rPr lang="en-US" dirty="0" smtClean="0"/>
              <a:t>Concentration of mineral</a:t>
            </a:r>
          </a:p>
          <a:p>
            <a:r>
              <a:rPr lang="en-US" dirty="0" smtClean="0"/>
              <a:t>Conversion of the mineral in the concentrate into a substance suitable for reduction</a:t>
            </a:r>
          </a:p>
          <a:p>
            <a:r>
              <a:rPr lang="en-US" dirty="0" smtClean="0"/>
              <a:t>Reduction of the metal compounds to the metal</a:t>
            </a:r>
          </a:p>
          <a:p>
            <a:r>
              <a:rPr lang="en-US" dirty="0" smtClean="0"/>
              <a:t>Refining the metal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Task:</a:t>
            </a:r>
            <a:r>
              <a:rPr lang="en-US" sz="2000" dirty="0" smtClean="0"/>
              <a:t> create a flow diagram of production of metals from ores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flow diagram similar to the one on page 213 in SACE 2 Essentials Chemistry Workbook to describe the stages of metal production from its ore</a:t>
            </a:r>
          </a:p>
          <a:p>
            <a:r>
              <a:rPr lang="en-US" dirty="0" smtClean="0"/>
              <a:t>Write 1-2 sentences describing each step of the process</a:t>
            </a:r>
          </a:p>
          <a:p>
            <a:r>
              <a:rPr lang="en-US" dirty="0" smtClean="0"/>
              <a:t>Refer to the table on pg 214 and give a specific example of when a step is unnecessary for a specific metal and suggest a reason why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00" y="762000"/>
            <a:ext cx="1905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Potassium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Sodium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Calcium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Magnesium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Aluminium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i="1" dirty="0"/>
              <a:t>Carbon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Zinc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Iron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Tin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Lead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Copper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Silver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Gold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/>
              <a:t>Platinum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8600" y="838200"/>
            <a:ext cx="1295400" cy="5562600"/>
            <a:chOff x="144" y="528"/>
            <a:chExt cx="816" cy="3504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4" y="528"/>
              <a:ext cx="336" cy="3504"/>
            </a:xfrm>
            <a:prstGeom prst="upArrow">
              <a:avLst>
                <a:gd name="adj1" fmla="val 50000"/>
                <a:gd name="adj2" fmla="val 260714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WordArt 5"/>
            <p:cNvSpPr>
              <a:spLocks noChangeArrowheads="1" noChangeShapeType="1" noTextEdit="1"/>
            </p:cNvSpPr>
            <p:nvPr/>
          </p:nvSpPr>
          <p:spPr bwMode="auto">
            <a:xfrm rot="-5400000">
              <a:off x="-1278" y="2046"/>
              <a:ext cx="32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Increasing reactivity</a:t>
              </a:r>
            </a:p>
          </p:txBody>
        </p:sp>
      </p:grp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752600" y="685800"/>
            <a:ext cx="1524000" cy="2209800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981200" y="3276600"/>
            <a:ext cx="1066800" cy="2133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828800" y="5486400"/>
            <a:ext cx="1371600" cy="11430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3352800" y="1447800"/>
            <a:ext cx="5105400" cy="1031875"/>
            <a:chOff x="2112" y="912"/>
            <a:chExt cx="3216" cy="650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2640" y="912"/>
              <a:ext cx="2688" cy="650"/>
            </a:xfrm>
            <a:prstGeom prst="rect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Metals ABOVE CARBON, because of their high reactivity, are extracted by ELECTROLYSIS</a:t>
              </a:r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2112" y="1152"/>
              <a:ext cx="480" cy="192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3124200" y="3124200"/>
            <a:ext cx="5791200" cy="1031875"/>
            <a:chOff x="1968" y="1968"/>
            <a:chExt cx="3648" cy="650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024" y="1968"/>
              <a:ext cx="2592" cy="65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Metals BELOW CARBON are extracted by heating them with carbon in a BLAST FURNACE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968" y="2208"/>
              <a:ext cx="1008" cy="192"/>
            </a:xfrm>
            <a:prstGeom prst="leftArrow">
              <a:avLst>
                <a:gd name="adj1" fmla="val 50000"/>
                <a:gd name="adj2" fmla="val 13125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276600" y="5029200"/>
            <a:ext cx="5486400" cy="1323975"/>
            <a:chOff x="2064" y="3168"/>
            <a:chExt cx="3456" cy="834"/>
          </a:xfrm>
        </p:grpSpPr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48" y="3168"/>
              <a:ext cx="3072" cy="834"/>
            </a:xfrm>
            <a:prstGeom prst="rect">
              <a:avLst/>
            </a:prstGeom>
            <a:noFill/>
            <a:ln w="25400">
              <a:solidFill>
                <a:srgbClr val="00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These LOW REACTIVITY metals </a:t>
              </a:r>
              <a:r>
                <a:rPr lang="en-GB" sz="2000" dirty="0" smtClean="0"/>
                <a:t>won’t </a:t>
              </a:r>
              <a:r>
                <a:rPr lang="en-GB" sz="2000" dirty="0"/>
                <a:t>need to be extracted because they are SO </a:t>
              </a:r>
              <a:r>
                <a:rPr lang="en-GB" sz="2000" dirty="0" err="1"/>
                <a:t>unreactive</a:t>
              </a:r>
              <a:r>
                <a:rPr lang="en-GB" sz="2000" dirty="0"/>
                <a:t> you’ll find them on their own, not in a metal oxide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2064" y="3648"/>
              <a:ext cx="336" cy="192"/>
            </a:xfrm>
            <a:prstGeom prst="leftArrow">
              <a:avLst>
                <a:gd name="adj1" fmla="val 50000"/>
                <a:gd name="adj2" fmla="val 43750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992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3.7 Metal Production</vt:lpstr>
      <vt:lpstr>Intended Student Learning</vt:lpstr>
      <vt:lpstr>Metal Reactivity</vt:lpstr>
      <vt:lpstr>Slide 4</vt:lpstr>
      <vt:lpstr>Intended Student Learning</vt:lpstr>
      <vt:lpstr>Metal Ores</vt:lpstr>
      <vt:lpstr>Production of metal from ores</vt:lpstr>
      <vt:lpstr>Task: create a flow diagram of production of metals from ores</vt:lpstr>
      <vt:lpstr>Slide 9</vt:lpstr>
      <vt:lpstr>The Blast Furnace</vt:lpstr>
      <vt:lpstr>Electrolysis</vt:lpstr>
      <vt:lpstr>Electrolysis – Redox Reactions</vt:lpstr>
      <vt:lpstr>Intended student learning: Describe, with the aid of equations, the production of zinc from its ore</vt:lpstr>
      <vt:lpstr>Recap:</vt:lpstr>
      <vt:lpstr>Production of more reactive metals</vt:lpstr>
      <vt:lpstr>Production of aluminium by electrolysis</vt:lpstr>
      <vt:lpstr>Energy consumption</vt:lpstr>
      <vt:lpstr>Summary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3.7 Metal Production</dc:title>
  <dc:creator>Wubby Kusznir</dc:creator>
  <cp:lastModifiedBy>Wubby Kusznir</cp:lastModifiedBy>
  <cp:revision>19</cp:revision>
  <dcterms:created xsi:type="dcterms:W3CDTF">2015-05-06T23:25:49Z</dcterms:created>
  <dcterms:modified xsi:type="dcterms:W3CDTF">2015-05-07T14:11:10Z</dcterms:modified>
</cp:coreProperties>
</file>